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6" r:id="rId2"/>
    <p:sldId id="300" r:id="rId3"/>
    <p:sldId id="299" r:id="rId4"/>
    <p:sldId id="304" r:id="rId5"/>
    <p:sldId id="313" r:id="rId6"/>
    <p:sldId id="298" r:id="rId7"/>
    <p:sldId id="314" r:id="rId8"/>
    <p:sldId id="312" r:id="rId9"/>
    <p:sldId id="28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EA4335"/>
    <a:srgbClr val="33A852"/>
    <a:srgbClr val="FBBD05"/>
    <a:srgbClr val="F4B400"/>
    <a:srgbClr val="0F9D58"/>
    <a:srgbClr val="DB4437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D7E67-8FC2-5D43-9913-C5BBBF45EB46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60746-5E39-3749-B1CA-80B760066D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40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60746-5E39-3749-B1CA-80B760066D8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71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60746-5E39-3749-B1CA-80B760066D8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56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60746-5E39-3749-B1CA-80B760066D8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45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60746-5E39-3749-B1CA-80B760066D8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60746-5E39-3749-B1CA-80B760066D8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37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93E27-8DB3-FE1C-1D4F-D2DCC6AC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857454-6320-80B7-AB32-28A23DF18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F10F58-EBE5-20F1-76A0-68BFB1EF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1B13-071D-2F4E-88D7-EAB47A775096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862DF5-9B8C-9430-FF83-8251C530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E89FB9-D6FD-133D-3ED7-7E41107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49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EBB4E-DA7E-B7E3-3E1C-3A0673B3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542381-BA8E-7269-7AD7-B55C4FDFC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A2F685-FB94-1C32-639B-5107B11A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4905-31AF-DA43-89F1-0540B2F7E886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C6BFF7-2173-81B3-9B99-41D15A32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262B44-DF72-EA67-D9C7-BA651DC1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79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E11CC8-D158-3BD3-E0B4-7DA7E20E1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F3E7AA-7E6A-23C1-ED95-90052B993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00AB12-F897-E104-F675-B0F4A7E6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709F-8733-8D4B-A6B3-5068BBF8FB7C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9C2BF5-8FDA-CC10-D5A6-BE8638E2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70629E-9692-9C4B-F844-A242A211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14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620F4-2224-283A-34EF-925555DE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2" y="44663"/>
            <a:ext cx="10515600" cy="1324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FF960E-9DF2-BECC-FD8E-38802E64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5D4A8-B8CF-E3A2-BE60-95F960C6B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CE28F-049F-8B45-A002-550CF788B211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B77107-5B62-7E85-1434-2868ADA5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C624E-532F-860F-AC8C-EE368648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pic>
        <p:nvPicPr>
          <p:cNvPr id="7" name="Grafik 6" descr="Ein Bild, das Grafiken, Kreis, Grafikdesign, Farbigkeit enthält.&#10;&#10;Automatisch generierte Beschreibung">
            <a:extLst>
              <a:ext uri="{FF2B5EF4-FFF2-40B4-BE49-F238E27FC236}">
                <a16:creationId xmlns:a16="http://schemas.microsoft.com/office/drawing/2014/main" id="{824AF513-D54F-1866-DDB8-62808B412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" b="7"/>
          <a:stretch/>
        </p:blipFill>
        <p:spPr>
          <a:xfrm>
            <a:off x="80666" y="6289475"/>
            <a:ext cx="432000" cy="43200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0B3C160-34E7-FB97-F931-DE39D7E6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7" y="628947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9BEAF1B-4349-C671-0DCA-262A79629D77}"/>
              </a:ext>
            </a:extLst>
          </p:cNvPr>
          <p:cNvGrpSpPr/>
          <p:nvPr userDrawn="1"/>
        </p:nvGrpSpPr>
        <p:grpSpPr>
          <a:xfrm>
            <a:off x="474032" y="1021443"/>
            <a:ext cx="4464000" cy="108000"/>
            <a:chOff x="0" y="3503834"/>
            <a:chExt cx="8640000" cy="10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AA06B29-E69C-2CED-380D-DAB19CDBDB8C}"/>
                </a:ext>
              </a:extLst>
            </p:cNvPr>
            <p:cNvSpPr/>
            <p:nvPr/>
          </p:nvSpPr>
          <p:spPr>
            <a:xfrm>
              <a:off x="0" y="3503834"/>
              <a:ext cx="2160000" cy="1080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677055C-CCEF-049D-B423-4F88BFB5A991}"/>
                </a:ext>
              </a:extLst>
            </p:cNvPr>
            <p:cNvSpPr/>
            <p:nvPr/>
          </p:nvSpPr>
          <p:spPr>
            <a:xfrm>
              <a:off x="4320000" y="3503834"/>
              <a:ext cx="2160000" cy="108000"/>
            </a:xfrm>
            <a:prstGeom prst="rect">
              <a:avLst/>
            </a:prstGeom>
            <a:solidFill>
              <a:srgbClr val="33A8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C9A4B23-B067-7CAA-51CD-2BD4F2FB962E}"/>
                </a:ext>
              </a:extLst>
            </p:cNvPr>
            <p:cNvSpPr/>
            <p:nvPr/>
          </p:nvSpPr>
          <p:spPr>
            <a:xfrm>
              <a:off x="6480000" y="3503834"/>
              <a:ext cx="2160000" cy="1080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4095E9C-7649-0B19-23CB-C02676DF4ED2}"/>
                </a:ext>
              </a:extLst>
            </p:cNvPr>
            <p:cNvSpPr/>
            <p:nvPr/>
          </p:nvSpPr>
          <p:spPr>
            <a:xfrm>
              <a:off x="2160000" y="3503834"/>
              <a:ext cx="2160000" cy="108000"/>
            </a:xfrm>
            <a:prstGeom prst="rect">
              <a:avLst/>
            </a:prstGeom>
            <a:solidFill>
              <a:srgbClr val="FBB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865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F0373-4BEC-A8B0-B0B0-D87984699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28F7FC-F146-A123-4CA2-5BA43B6AB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0D9C1-50BD-FA00-5673-803D8D75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0223-2642-4741-8992-E216A915A298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07185A-1D81-F057-2F48-1491D7BF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9C2B9B-535B-EA26-96CF-9DD9BE55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63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0149F-2051-8AB0-8B1B-3E058236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D4914-4F1A-AA9B-3561-31AABE406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BB879-1725-4075-E10F-05961810B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1DA21-B6FF-1369-0292-4F22AC4C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30EB-21E1-0042-A9E5-3B321BBA2585}" type="datetime1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1CAC31-E57B-1333-3033-73033F6F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1B858A-BA09-73EE-5ACC-387B905F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19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AAB5DA-FF9F-990B-3562-90E27F1B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90ADC0-89C7-B61D-4049-2F8C5521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89DE6E-E7A7-54B8-F3DD-2B8F20911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06C42F-6D05-0A86-96C0-8C00F2FCE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339D18-7D33-AB1F-E866-0AC762196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211716-2075-6FD3-F6CF-06FD6059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8140-00A9-1740-833B-09A4A24414E5}" type="datetime1">
              <a:rPr lang="de-DE" smtClean="0"/>
              <a:t>16.06.23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6E7424-6CFC-711A-8C37-7E1C0517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944759-F72D-77F7-FA55-699AFD77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064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FAE82-0C70-F71C-F56B-7E652B5D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731A06-B575-4A55-7AD6-198AF028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D67B-590E-6D41-82E0-0673C57061E4}" type="datetime1">
              <a:rPr lang="de-DE" smtClean="0"/>
              <a:t>16.06.23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CC300F-B6DF-469F-1739-70A45D0C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275CE1-A11C-8138-035F-11E1163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66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46BE8A-0004-6D21-899F-FAEFEBA8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690A7-565C-0142-93C7-849236357C97}" type="datetime1">
              <a:rPr lang="de-DE" smtClean="0"/>
              <a:t>16.06.23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EFC9E89-4BFA-B4D3-FCFA-A7D2F8C8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A72C2A-D0D7-735B-D576-82A0666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40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FC6C9F-5FBC-ABC4-C30C-A45CE48B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A01D70-BE02-3091-E199-5AD30AB9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0E1F14-EFBC-6B71-FAEA-BA2C235D1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D7E442-71CD-FC3A-7182-BBB00D423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7777B-21AB-D041-8FA6-64F92B827F90}" type="datetime1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84B495-CBC4-F67E-4A24-CB42BE6F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0BF42C-C36B-206C-68EA-505533A88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93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03C93-ED21-ACB3-5471-0C543FDB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4B0E0F-AB4A-55D7-09F2-DFAF546A5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6C2236-19CE-0C47-0553-AC32DFD32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4842214-F0F3-0816-81C2-890E35D2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3349-7934-0244-9956-BA921CAF7B9F}" type="datetime1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26604-13B6-1D16-47C5-DC899B62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F88028-7D05-4F94-1A93-49B93322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626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CFE638A-BE94-01F9-9C60-CD8595D75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0CFB71-0A62-CC9D-8F87-0179D6ECB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495310-349C-364E-195B-B7ED0FE3F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5FF22-F042-3D49-A3ED-1C560C6160C4}" type="datetime1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BC4FE3-339F-CC66-8A91-77D5ADF4E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319C8D-83F3-2AF9-0723-623E442D7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1C158-5FC2-EE4D-9DB3-692D4722AA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5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 descr="Ein Bild, das Himmel, draußen, Solarzelle enthält.&#10;&#10;Beschreibung automatisch generiert.">
            <a:extLst>
              <a:ext uri="{FF2B5EF4-FFF2-40B4-BE49-F238E27FC236}">
                <a16:creationId xmlns:a16="http://schemas.microsoft.com/office/drawing/2014/main" id="{7F71A0A8-EB01-E920-F98F-C23E1C42D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0" r="12579" b="-1"/>
          <a:stretch/>
        </p:blipFill>
        <p:spPr>
          <a:xfrm>
            <a:off x="-2471056" y="602642"/>
            <a:ext cx="7550839" cy="755083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81C0AF9-F6C9-6840-8EF7-223FB10CBF85}"/>
              </a:ext>
            </a:extLst>
          </p:cNvPr>
          <p:cNvGrpSpPr/>
          <p:nvPr/>
        </p:nvGrpSpPr>
        <p:grpSpPr>
          <a:xfrm>
            <a:off x="3047998" y="891886"/>
            <a:ext cx="2268940" cy="2251363"/>
            <a:chOff x="2043544" y="2363931"/>
            <a:chExt cx="2268940" cy="225136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199DB56-D0CA-9127-FB09-5A156FF89935}"/>
                </a:ext>
              </a:extLst>
            </p:cNvPr>
            <p:cNvSpPr/>
            <p:nvPr/>
          </p:nvSpPr>
          <p:spPr>
            <a:xfrm>
              <a:off x="2043544" y="2363931"/>
              <a:ext cx="2268681" cy="2251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Grafiken, Kreis, Grafikdesign, Farbigkeit enthält.&#10;&#10;Automatisch generierte Beschreibung">
              <a:extLst>
                <a:ext uri="{FF2B5EF4-FFF2-40B4-BE49-F238E27FC236}">
                  <a16:creationId xmlns:a16="http://schemas.microsoft.com/office/drawing/2014/main" id="{A5FBBDD7-6A54-04CB-9208-0CBE7F5F2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48" r="5" b="6226"/>
            <a:stretch/>
          </p:blipFill>
          <p:spPr>
            <a:xfrm>
              <a:off x="2045285" y="2565320"/>
              <a:ext cx="2267199" cy="1946564"/>
            </a:xfrm>
            <a:prstGeom prst="rect">
              <a:avLst/>
            </a:prstGeom>
          </p:spPr>
        </p:pic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DB805971-9861-2162-9491-C9AB844AA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8007" y="551852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5400" b="1" err="1">
                <a:latin typeface="Arial"/>
                <a:cs typeface="Calibri"/>
              </a:rPr>
              <a:t>Solar</a:t>
            </a:r>
            <a:r>
              <a:rPr lang="de-DE" sz="5400" b="1" err="1">
                <a:solidFill>
                  <a:srgbClr val="4285F4"/>
                </a:solidFill>
                <a:latin typeface="Arial"/>
                <a:cs typeface="Calibri"/>
              </a:rPr>
              <a:t>In</a:t>
            </a:r>
            <a:r>
              <a:rPr lang="de-DE" sz="5400" b="1" err="1">
                <a:latin typeface="Arial"/>
                <a:cs typeface="Calibri"/>
              </a:rPr>
              <a:t>Sight</a:t>
            </a:r>
            <a:endParaRPr lang="de-DE" sz="5400" b="1">
              <a:latin typeface="Arial"/>
              <a:cs typeface="Calibri"/>
            </a:endParaRP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634760CB-B902-B432-5BF4-686D2B628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74" y="3937740"/>
            <a:ext cx="5022357" cy="1589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2600" b="0" i="1" u="none" strike="noStrike" dirty="0">
                <a:effectLst/>
                <a:latin typeface="Arial"/>
                <a:cs typeface="Arial"/>
              </a:rPr>
              <a:t>Mapping </a:t>
            </a: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the</a:t>
            </a:r>
            <a:r>
              <a:rPr lang="de-DE" sz="2600" b="0" i="1" u="none" strike="noStrike" dirty="0">
                <a:effectLst/>
                <a:latin typeface="Arial"/>
                <a:cs typeface="Arial"/>
              </a:rPr>
              <a:t> Path </a:t>
            </a: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to</a:t>
            </a:r>
            <a:r>
              <a:rPr lang="de-DE" sz="2600" b="0" i="1" u="none" strike="noStrike" dirty="0">
                <a:effectLst/>
                <a:latin typeface="Arial"/>
                <a:cs typeface="Arial"/>
              </a:rPr>
              <a:t> </a:t>
            </a: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Renewable</a:t>
            </a:r>
            <a:br>
              <a:rPr lang="de-DE" sz="2600" i="1" dirty="0"/>
            </a:b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Success</a:t>
            </a:r>
            <a:r>
              <a:rPr lang="de-DE" sz="2600" b="0" i="1" u="none" strike="noStrike" dirty="0">
                <a:effectLst/>
                <a:latin typeface="Arial"/>
                <a:cs typeface="Arial"/>
              </a:rPr>
              <a:t> in </a:t>
            </a: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Germany’s</a:t>
            </a:r>
            <a:r>
              <a:rPr lang="de-DE" sz="2600" b="0" i="1" u="none" strike="noStrike" dirty="0">
                <a:effectLst/>
                <a:latin typeface="Arial"/>
                <a:cs typeface="Arial"/>
              </a:rPr>
              <a:t> </a:t>
            </a:r>
            <a:r>
              <a:rPr lang="de-DE" sz="2600" b="0" i="1" u="none" strike="noStrike" dirty="0" err="1">
                <a:effectLst/>
                <a:latin typeface="Arial"/>
                <a:cs typeface="Arial"/>
              </a:rPr>
              <a:t>Photovoltaic</a:t>
            </a:r>
            <a:r>
              <a:rPr lang="de-DE" sz="2600" b="0" i="1" u="none" strike="noStrike" dirty="0">
                <a:effectLst/>
                <a:latin typeface="Arial"/>
                <a:cs typeface="Arial"/>
              </a:rPr>
              <a:t> Landscape.</a:t>
            </a:r>
            <a:endParaRPr lang="de-DE" sz="2600" i="1" dirty="0">
              <a:latin typeface="Arial"/>
              <a:cs typeface="Arial"/>
            </a:endParaRPr>
          </a:p>
        </p:txBody>
      </p:sp>
      <p:pic>
        <p:nvPicPr>
          <p:cNvPr id="18" name="Grafik 18" descr="Ein Bild, das Logo enthält.&#10;&#10;Beschreibung automatisch generiert.">
            <a:extLst>
              <a:ext uri="{FF2B5EF4-FFF2-40B4-BE49-F238E27FC236}">
                <a16:creationId xmlns:a16="http://schemas.microsoft.com/office/drawing/2014/main" id="{09C4D92D-9B23-B7BA-8906-C8150514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50" y="39"/>
            <a:ext cx="2362201" cy="140205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36BE10-5700-EF6A-F586-8A3CDB9F386F}"/>
              </a:ext>
            </a:extLst>
          </p:cNvPr>
          <p:cNvSpPr txBox="1"/>
          <p:nvPr/>
        </p:nvSpPr>
        <p:spPr>
          <a:xfrm>
            <a:off x="254833" y="-689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4" name="Grafik 3" descr="Ein Bild, das Menschliches Gesicht, Screenshot, Kleidung, Person enthält.&#10;&#10;Automatisch generierte Beschreibung">
            <a:extLst>
              <a:ext uri="{FF2B5EF4-FFF2-40B4-BE49-F238E27FC236}">
                <a16:creationId xmlns:a16="http://schemas.microsoft.com/office/drawing/2014/main" id="{309B440E-56A2-939B-C327-A00C173612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772" b="26636"/>
          <a:stretch/>
        </p:blipFill>
        <p:spPr>
          <a:xfrm>
            <a:off x="9755733" y="1861982"/>
            <a:ext cx="1080000" cy="1088962"/>
          </a:xfrm>
          <a:prstGeom prst="ellipse">
            <a:avLst/>
          </a:prstGeom>
        </p:spPr>
      </p:pic>
      <p:pic>
        <p:nvPicPr>
          <p:cNvPr id="6" name="Grafik 5" descr="Ein Bild, das Menschliches Gesicht, Lächeln, Person, Kleidung enthält.&#10;&#10;Automatisch generierte Beschreibung">
            <a:extLst>
              <a:ext uri="{FF2B5EF4-FFF2-40B4-BE49-F238E27FC236}">
                <a16:creationId xmlns:a16="http://schemas.microsoft.com/office/drawing/2014/main" id="{EA88B919-203A-43E1-7DF7-2EB7FB4DAB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516" b="26764"/>
          <a:stretch/>
        </p:blipFill>
        <p:spPr>
          <a:xfrm>
            <a:off x="8586426" y="1863744"/>
            <a:ext cx="1075272" cy="1087200"/>
          </a:xfrm>
          <a:prstGeom prst="ellipse">
            <a:avLst/>
          </a:prstGeom>
        </p:spPr>
      </p:pic>
      <p:pic>
        <p:nvPicPr>
          <p:cNvPr id="12" name="Grafik 11" descr="Ein Bild, das Menschliches Gesicht, Screenshot, Frau, Lächeln enthält.&#10;&#10;Automatisch generierte Beschreibung">
            <a:extLst>
              <a:ext uri="{FF2B5EF4-FFF2-40B4-BE49-F238E27FC236}">
                <a16:creationId xmlns:a16="http://schemas.microsoft.com/office/drawing/2014/main" id="{A5375C3C-3F1A-BEAA-1EB4-FB80A67632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58" t="28688" r="2695" b="27878"/>
          <a:stretch/>
        </p:blipFill>
        <p:spPr>
          <a:xfrm>
            <a:off x="10929768" y="1866924"/>
            <a:ext cx="1080000" cy="10840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63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203672-378A-35A4-1E5D-1BDBA4E61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93" y="4444144"/>
            <a:ext cx="1153438" cy="64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EE37EC3-BF9B-2F29-F1FC-20EDA56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Company: Google </a:t>
            </a:r>
          </a:p>
        </p:txBody>
      </p:sp>
      <p:pic>
        <p:nvPicPr>
          <p:cNvPr id="15" name="Grafik 14" descr="Ein Bild, das Schwarzweiß, Karte enthält.&#10;&#10;Automatisch generierte Beschreibung">
            <a:extLst>
              <a:ext uri="{FF2B5EF4-FFF2-40B4-BE49-F238E27FC236}">
                <a16:creationId xmlns:a16="http://schemas.microsoft.com/office/drawing/2014/main" id="{0BB319A5-C9EB-940A-EA65-B4F8A6F5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79" y="2072154"/>
            <a:ext cx="2718789" cy="161048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06F81F8-12DA-2A3C-7487-9CB3D705506D}"/>
              </a:ext>
            </a:extLst>
          </p:cNvPr>
          <p:cNvSpPr txBox="1"/>
          <p:nvPr/>
        </p:nvSpPr>
        <p:spPr>
          <a:xfrm>
            <a:off x="1360174" y="1417860"/>
            <a:ext cx="3568602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 Operating Company &amp; Market Leader...</a:t>
            </a:r>
          </a:p>
          <a:p>
            <a:endParaRPr lang="de-DE" b="1">
              <a:cs typeface="Calibri" panose="020F0502020204030204"/>
            </a:endParaRPr>
          </a:p>
        </p:txBody>
      </p:sp>
      <p:pic>
        <p:nvPicPr>
          <p:cNvPr id="1026" name="Picture 2" descr="Google Cloud - inovex GmbH">
            <a:extLst>
              <a:ext uri="{FF2B5EF4-FFF2-40B4-BE49-F238E27FC236}">
                <a16:creationId xmlns:a16="http://schemas.microsoft.com/office/drawing/2014/main" id="{F5757D66-7837-86B1-8757-26DFC9950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8" b="37094"/>
          <a:stretch/>
        </p:blipFill>
        <p:spPr bwMode="auto">
          <a:xfrm>
            <a:off x="3477039" y="4474501"/>
            <a:ext cx="1601330" cy="48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F060408-6A9D-4267-FE1E-76709D1A627B}"/>
              </a:ext>
            </a:extLst>
          </p:cNvPr>
          <p:cNvSpPr txBox="1"/>
          <p:nvPr/>
        </p:nvSpPr>
        <p:spPr>
          <a:xfrm>
            <a:off x="9816756" y="19358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17" name="Grafik 17" descr="Ein Bild, das Logo enthält.&#10;&#10;Beschreibung automatisch generiert.">
            <a:extLst>
              <a:ext uri="{FF2B5EF4-FFF2-40B4-BE49-F238E27FC236}">
                <a16:creationId xmlns:a16="http://schemas.microsoft.com/office/drawing/2014/main" id="{83C1A181-3B61-42AD-3E7E-B8F6DC117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175" y="5178363"/>
            <a:ext cx="807310" cy="268177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16107C2-B748-782F-49BF-8DA37BA79E44}"/>
              </a:ext>
            </a:extLst>
          </p:cNvPr>
          <p:cNvSpPr txBox="1"/>
          <p:nvPr/>
        </p:nvSpPr>
        <p:spPr>
          <a:xfrm>
            <a:off x="6058134" y="3469352"/>
            <a:ext cx="587150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3200" b="1">
                <a:latin typeface="Arial" panose="020B0604020202020204" pitchFamily="34" charset="0"/>
                <a:cs typeface="Arial" panose="020B0604020202020204" pitchFamily="34" charset="0"/>
              </a:rPr>
              <a:t>...and an </a:t>
            </a:r>
            <a:r>
              <a:rPr lang="de-DE" sz="32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“AI </a:t>
            </a:r>
            <a:r>
              <a:rPr lang="de-DE" sz="32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32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</a:t>
            </a:r>
            <a:r>
              <a:rPr lang="de-DE" sz="3200" b="1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sz="32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de-DE" sz="3600"/>
          </a:p>
          <a:p>
            <a:endParaRPr lang="de-DE" b="1">
              <a:cs typeface="Calibri" panose="020F0502020204030204"/>
            </a:endParaRPr>
          </a:p>
        </p:txBody>
      </p:sp>
      <p:pic>
        <p:nvPicPr>
          <p:cNvPr id="26" name="Grafik 26" descr="Ein Bild, das Logo enthält.&#10;&#10;Beschreibung automatisch generiert.">
            <a:extLst>
              <a:ext uri="{FF2B5EF4-FFF2-40B4-BE49-F238E27FC236}">
                <a16:creationId xmlns:a16="http://schemas.microsoft.com/office/drawing/2014/main" id="{679F0F67-960A-9554-57AA-94C005FFF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102" y="5527573"/>
            <a:ext cx="433501" cy="561787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D64AB11F-C15D-7156-02CD-610F52167E8C}"/>
              </a:ext>
            </a:extLst>
          </p:cNvPr>
          <p:cNvSpPr txBox="1"/>
          <p:nvPr/>
        </p:nvSpPr>
        <p:spPr>
          <a:xfrm>
            <a:off x="1363035" y="3995234"/>
            <a:ext cx="3668713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de-DE" sz="1600" b="1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diverse</a:t>
            </a:r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err="1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err="1"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r>
              <a:rPr lang="de-DE" sz="1600" b="1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b="1">
              <a:cs typeface="Calibri" panose="020F0502020204030204"/>
            </a:endParaRPr>
          </a:p>
        </p:txBody>
      </p:sp>
      <p:pic>
        <p:nvPicPr>
          <p:cNvPr id="38" name="Grafik 38" descr="Ein Bild, das Text, Transport, Ballon, Flugzeug enthält.&#10;&#10;Beschreibung automatisch generiert.">
            <a:extLst>
              <a:ext uri="{FF2B5EF4-FFF2-40B4-BE49-F238E27FC236}">
                <a16:creationId xmlns:a16="http://schemas.microsoft.com/office/drawing/2014/main" id="{0720EFD1-FCCB-A257-667E-5B280B343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404" y="4342093"/>
            <a:ext cx="828558" cy="836241"/>
          </a:xfrm>
          <a:prstGeom prst="rect">
            <a:avLst/>
          </a:prstGeom>
        </p:spPr>
      </p:pic>
      <p:pic>
        <p:nvPicPr>
          <p:cNvPr id="39" name="Grafik 39" descr="Ein Bild, das Logo enthält.&#10;&#10;Beschreibung automatisch generiert.">
            <a:extLst>
              <a:ext uri="{FF2B5EF4-FFF2-40B4-BE49-F238E27FC236}">
                <a16:creationId xmlns:a16="http://schemas.microsoft.com/office/drawing/2014/main" id="{34DE8AD8-B511-466C-A6B9-D01ECE102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408" y="5525432"/>
            <a:ext cx="954141" cy="720471"/>
          </a:xfrm>
          <a:prstGeom prst="rect">
            <a:avLst/>
          </a:prstGeom>
        </p:spPr>
      </p:pic>
      <p:pic>
        <p:nvPicPr>
          <p:cNvPr id="40" name="Grafik 40" descr="Ein Bild, das Text, Visitenkarte, Vektorgrafiken enthält.&#10;&#10;Beschreibung automatisch generiert.">
            <a:extLst>
              <a:ext uri="{FF2B5EF4-FFF2-40B4-BE49-F238E27FC236}">
                <a16:creationId xmlns:a16="http://schemas.microsoft.com/office/drawing/2014/main" id="{E7752F7A-69C9-74C8-306B-4C242EFB5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2024" y="4901185"/>
            <a:ext cx="821040" cy="812778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0C06E89-80E4-C51C-2294-157B8F1828DC}"/>
              </a:ext>
            </a:extLst>
          </p:cNvPr>
          <p:cNvCxnSpPr/>
          <p:nvPr/>
        </p:nvCxnSpPr>
        <p:spPr>
          <a:xfrm>
            <a:off x="5805963" y="1530959"/>
            <a:ext cx="8238" cy="4868560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rafik 49">
            <a:extLst>
              <a:ext uri="{FF2B5EF4-FFF2-40B4-BE49-F238E27FC236}">
                <a16:creationId xmlns:a16="http://schemas.microsoft.com/office/drawing/2014/main" id="{8F9D40FC-7B49-D84A-C347-8430CA09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382" y="5693845"/>
            <a:ext cx="649418" cy="257190"/>
          </a:xfrm>
          <a:prstGeom prst="rect">
            <a:avLst/>
          </a:prstGeom>
        </p:spPr>
      </p:pic>
      <p:cxnSp>
        <p:nvCxnSpPr>
          <p:cNvPr id="1063" name="Gerade Verbindung mit Pfeil 1062">
            <a:extLst>
              <a:ext uri="{FF2B5EF4-FFF2-40B4-BE49-F238E27FC236}">
                <a16:creationId xmlns:a16="http://schemas.microsoft.com/office/drawing/2014/main" id="{40814A40-9CC4-6119-07C7-E6A2B927426E}"/>
              </a:ext>
            </a:extLst>
          </p:cNvPr>
          <p:cNvCxnSpPr>
            <a:cxnSpLocks/>
          </p:cNvCxnSpPr>
          <p:nvPr/>
        </p:nvCxnSpPr>
        <p:spPr>
          <a:xfrm>
            <a:off x="364767" y="3794754"/>
            <a:ext cx="5130569" cy="226"/>
          </a:xfrm>
          <a:prstGeom prst="straightConnector1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F8198D-14E6-A28C-A0F8-48055581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de-DE"/>
              <a:t>Juni 2023</a:t>
            </a:r>
          </a:p>
        </p:txBody>
      </p:sp>
      <p:pic>
        <p:nvPicPr>
          <p:cNvPr id="6" name="Grafik 5" descr="Künstliche Intelligenz Silhouette">
            <a:extLst>
              <a:ext uri="{FF2B5EF4-FFF2-40B4-BE49-F238E27FC236}">
                <a16:creationId xmlns:a16="http://schemas.microsoft.com/office/drawing/2014/main" id="{02415CE5-BAEF-2B4C-94F8-24471D40EA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1994" y="25549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6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CD0B0-A807-15C0-BF40-2082363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Arial"/>
                <a:cs typeface="Calibri Light"/>
              </a:rPr>
              <a:t>Case</a:t>
            </a:r>
            <a:r>
              <a:rPr lang="de-DE">
                <a:latin typeface="Arial"/>
                <a:cs typeface="Calibri Light"/>
              </a:rPr>
              <a:t> Description</a:t>
            </a:r>
            <a:endParaRPr lang="de-DE">
              <a:cs typeface="Calibri Ligh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58789A-498F-D3A6-9B3C-D38E899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7727B-A1CC-E4FF-28A4-6B6FD4D4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E99D8D9-D76A-7D1A-55D8-417B9B273BF8}"/>
              </a:ext>
            </a:extLst>
          </p:cNvPr>
          <p:cNvSpPr txBox="1">
            <a:spLocks/>
          </p:cNvSpPr>
          <p:nvPr/>
        </p:nvSpPr>
        <p:spPr>
          <a:xfrm>
            <a:off x="468000" y="1404000"/>
            <a:ext cx="10852337" cy="1038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400" b="1" i="1">
                <a:latin typeface="Arial"/>
                <a:cs typeface="Arial"/>
              </a:rPr>
              <a:t>Support </a:t>
            </a:r>
            <a:r>
              <a:rPr lang="de-DE" sz="2400" b="1" i="1" err="1">
                <a:latin typeface="Arial"/>
                <a:cs typeface="Arial"/>
              </a:rPr>
              <a:t>the</a:t>
            </a:r>
            <a:r>
              <a:rPr lang="de-DE" sz="2400" b="1" i="1">
                <a:latin typeface="Arial"/>
                <a:cs typeface="Arial"/>
              </a:rPr>
              <a:t> </a:t>
            </a:r>
            <a:r>
              <a:rPr lang="de-DE" sz="2400" b="1" i="1" err="1">
                <a:latin typeface="Arial"/>
                <a:cs typeface="Arial"/>
              </a:rPr>
              <a:t>transition</a:t>
            </a:r>
            <a:r>
              <a:rPr lang="de-DE" sz="2400" b="1" i="1">
                <a:latin typeface="Arial"/>
                <a:cs typeface="Arial"/>
              </a:rPr>
              <a:t> </a:t>
            </a:r>
            <a:r>
              <a:rPr lang="de-DE" sz="2400" b="1" i="1" err="1">
                <a:latin typeface="Arial"/>
                <a:cs typeface="Arial"/>
              </a:rPr>
              <a:t>of</a:t>
            </a:r>
            <a:r>
              <a:rPr lang="de-DE" sz="2400" b="1" i="1">
                <a:latin typeface="Arial"/>
                <a:cs typeface="Arial"/>
              </a:rPr>
              <a:t> </a:t>
            </a:r>
            <a:r>
              <a:rPr lang="de-DE" sz="2400" b="1" i="1" err="1">
                <a:solidFill>
                  <a:srgbClr val="4285F4"/>
                </a:solidFill>
                <a:latin typeface="Arial"/>
                <a:cs typeface="Arial"/>
              </a:rPr>
              <a:t>renewable</a:t>
            </a:r>
            <a:r>
              <a:rPr lang="de-DE" sz="2400" b="1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2400" b="1" i="1" err="1">
                <a:solidFill>
                  <a:srgbClr val="4285F4"/>
                </a:solidFill>
                <a:latin typeface="Arial"/>
                <a:cs typeface="Arial"/>
              </a:rPr>
              <a:t>energies</a:t>
            </a:r>
            <a:r>
              <a:rPr lang="de-DE" sz="2400" b="1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2400" b="1" i="1">
                <a:latin typeface="Arial"/>
                <a:cs typeface="Arial"/>
              </a:rPr>
              <a:t>in Germany: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4C639EBA-AEB5-314F-312D-088C3DEC1158}"/>
              </a:ext>
            </a:extLst>
          </p:cNvPr>
          <p:cNvCxnSpPr/>
          <p:nvPr/>
        </p:nvCxnSpPr>
        <p:spPr>
          <a:xfrm>
            <a:off x="8136000" y="2178919"/>
            <a:ext cx="0" cy="3950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40CC879-6611-0FBE-8818-2153DE5A109C}"/>
              </a:ext>
            </a:extLst>
          </p:cNvPr>
          <p:cNvCxnSpPr/>
          <p:nvPr/>
        </p:nvCxnSpPr>
        <p:spPr>
          <a:xfrm>
            <a:off x="4004541" y="2178919"/>
            <a:ext cx="0" cy="3950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0247271-5525-0A96-C343-B0441CCDD402}"/>
              </a:ext>
            </a:extLst>
          </p:cNvPr>
          <p:cNvSpPr txBox="1"/>
          <p:nvPr/>
        </p:nvSpPr>
        <p:spPr>
          <a:xfrm>
            <a:off x="753925" y="2895244"/>
            <a:ext cx="272465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0" i="0" err="1">
                <a:effectLst/>
                <a:latin typeface="Arial"/>
                <a:cs typeface="Arial"/>
              </a:rPr>
              <a:t>Understand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1" i="0" err="1">
                <a:solidFill>
                  <a:srgbClr val="4285F4"/>
                </a:solidFill>
                <a:effectLst/>
                <a:latin typeface="Arial"/>
                <a:cs typeface="Arial"/>
              </a:rPr>
              <a:t>overall</a:t>
            </a:r>
            <a:r>
              <a:rPr lang="de-DE" b="1" i="0">
                <a:solidFill>
                  <a:srgbClr val="4285F4"/>
                </a:solidFill>
                <a:effectLst/>
                <a:latin typeface="Arial"/>
                <a:cs typeface="Arial"/>
              </a:rPr>
              <a:t> </a:t>
            </a:r>
            <a:r>
              <a:rPr lang="de-DE" b="1" i="0" err="1">
                <a:solidFill>
                  <a:srgbClr val="4285F4"/>
                </a:solidFill>
                <a:effectLst/>
                <a:latin typeface="Arial"/>
                <a:cs typeface="Arial"/>
              </a:rPr>
              <a:t>challenges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when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it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comes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br>
              <a:rPr lang="de-DE"/>
            </a:br>
            <a:r>
              <a:rPr lang="de-DE" b="0" i="0" err="1">
                <a:effectLst/>
                <a:latin typeface="Arial"/>
                <a:cs typeface="Arial"/>
              </a:rPr>
              <a:t>to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the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adoption</a:t>
            </a:r>
            <a:r>
              <a:rPr lang="de-DE" b="0" i="0">
                <a:effectLst/>
                <a:latin typeface="Arial"/>
                <a:cs typeface="Arial"/>
              </a:rPr>
              <a:t> and </a:t>
            </a:r>
            <a:r>
              <a:rPr lang="de-DE" b="0" i="0" err="1">
                <a:effectLst/>
                <a:latin typeface="Arial"/>
                <a:cs typeface="Arial"/>
              </a:rPr>
              <a:t>increase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of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br>
              <a:rPr lang="de-DE"/>
            </a:br>
            <a:r>
              <a:rPr lang="de-DE" b="0" i="0" err="1">
                <a:effectLst/>
                <a:latin typeface="Arial"/>
                <a:cs typeface="Arial"/>
              </a:rPr>
              <a:t>photovoltaic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energy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sources</a:t>
            </a:r>
            <a:r>
              <a:rPr lang="de-DE" b="0" i="0">
                <a:effectLst/>
                <a:latin typeface="Arial"/>
                <a:cs typeface="Arial"/>
              </a:rPr>
              <a:t> in Germany.</a:t>
            </a:r>
            <a:r>
              <a:rPr lang="de-DE">
                <a:latin typeface="Arial"/>
                <a:cs typeface="Arial"/>
              </a:rPr>
              <a:t> </a:t>
            </a:r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0F47157-99FD-187C-6540-EB1A5E797868}"/>
              </a:ext>
            </a:extLst>
          </p:cNvPr>
          <p:cNvSpPr txBox="1"/>
          <p:nvPr/>
        </p:nvSpPr>
        <p:spPr>
          <a:xfrm>
            <a:off x="4721675" y="2886691"/>
            <a:ext cx="2697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err="1">
                <a:effectLst/>
                <a:latin typeface="Arial" panose="020B0604020202020204" pitchFamily="34" charset="0"/>
              </a:rPr>
              <a:t>Leverage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data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about</a:t>
            </a:r>
            <a:r>
              <a:rPr lang="de-DE" b="0" i="0">
                <a:effectLst/>
                <a:latin typeface="Arial" panose="020B0604020202020204" pitchFamily="34" charset="0"/>
              </a:rPr>
              <a:t> solar </a:t>
            </a:r>
            <a:r>
              <a:rPr lang="de-DE" b="0" i="0" err="1">
                <a:effectLst/>
                <a:latin typeface="Arial" panose="020B0604020202020204" pitchFamily="34" charset="0"/>
              </a:rPr>
              <a:t>capacity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of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buildings</a:t>
            </a:r>
            <a:r>
              <a:rPr lang="de-DE">
                <a:latin typeface="Arial" panose="020B0604020202020204" pitchFamily="34" charset="0"/>
              </a:rPr>
              <a:t>, </a:t>
            </a:r>
            <a:r>
              <a:rPr lang="de-DE" b="0" i="0">
                <a:effectLst/>
                <a:latin typeface="Arial" panose="020B0604020202020204" pitchFamily="34" charset="0"/>
              </a:rPr>
              <a:t>mix </a:t>
            </a:r>
            <a:r>
              <a:rPr lang="de-DE" b="0" i="0" err="1">
                <a:effectLst/>
                <a:latin typeface="Arial" panose="020B0604020202020204" pitchFamily="34" charset="0"/>
              </a:rPr>
              <a:t>it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with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br>
              <a:rPr lang="de-DE"/>
            </a:b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technical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economic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de-DE"/>
            </a:b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sources</a:t>
            </a:r>
            <a:r>
              <a:rPr lang="de-DE" b="0" i="0">
                <a:effectLst/>
                <a:latin typeface="Arial" panose="020B0604020202020204" pitchFamily="34" charset="0"/>
              </a:rPr>
              <a:t> and </a:t>
            </a:r>
            <a:br>
              <a:rPr lang="de-DE"/>
            </a:br>
            <a:r>
              <a:rPr lang="de-DE" b="0" i="0" err="1">
                <a:effectLst/>
                <a:latin typeface="Arial" panose="020B0604020202020204" pitchFamily="34" charset="0"/>
              </a:rPr>
              <a:t>address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identified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challenges</a:t>
            </a:r>
            <a:r>
              <a:rPr lang="de-DE" b="0" i="0">
                <a:effectLst/>
                <a:latin typeface="Arial" panose="020B0604020202020204" pitchFamily="34" charset="0"/>
              </a:rPr>
              <a:t>.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6FEA5A4-7303-8ECB-10A9-E314917DCD17}"/>
              </a:ext>
            </a:extLst>
          </p:cNvPr>
          <p:cNvSpPr txBox="1"/>
          <p:nvPr/>
        </p:nvSpPr>
        <p:spPr>
          <a:xfrm>
            <a:off x="8625679" y="2886691"/>
            <a:ext cx="26079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>
                <a:effectLst/>
                <a:latin typeface="Arial" panose="020B0604020202020204" pitchFamily="34" charset="0"/>
              </a:rPr>
              <a:t>Combine </a:t>
            </a:r>
            <a:r>
              <a:rPr lang="de-DE" b="0" i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>
                <a:effectLst/>
                <a:latin typeface="Arial" panose="020B0604020202020204" pitchFamily="34" charset="0"/>
              </a:rPr>
              <a:t> different </a:t>
            </a:r>
            <a:r>
              <a:rPr lang="de-DE" b="0" i="0" err="1">
                <a:effectLst/>
                <a:latin typeface="Arial" panose="020B0604020202020204" pitchFamily="34" charset="0"/>
              </a:rPr>
              <a:t>data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sources</a:t>
            </a:r>
            <a:r>
              <a:rPr lang="de-DE" b="0" i="0">
                <a:effectLst/>
                <a:latin typeface="Arial" panose="020B0604020202020204" pitchFamily="34" charset="0"/>
              </a:rPr>
              <a:t> and </a:t>
            </a:r>
            <a:r>
              <a:rPr lang="de-DE" b="0" i="0" err="1">
                <a:effectLst/>
                <a:latin typeface="Arial" panose="020B0604020202020204" pitchFamily="34" charset="0"/>
              </a:rPr>
              <a:t>conduct</a:t>
            </a:r>
            <a:r>
              <a:rPr lang="de-DE" b="0" i="0">
                <a:effectLst/>
                <a:latin typeface="Arial" panose="020B0604020202020204" pitchFamily="34" charset="0"/>
              </a:rPr>
              <a:t> a </a:t>
            </a: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1" i="0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or</a:t>
            </a:r>
            <a:r>
              <a:rPr lang="de-DE" b="1" i="0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pitch</a:t>
            </a:r>
            <a:r>
              <a:rPr lang="de-DE" b="0" i="0">
                <a:effectLst/>
                <a:latin typeface="Arial" panose="020B0604020202020204" pitchFamily="34" charset="0"/>
              </a:rPr>
              <a:t>, </a:t>
            </a:r>
            <a:br>
              <a:rPr lang="de-DE"/>
            </a:br>
            <a:r>
              <a:rPr lang="de-DE" b="0" i="0" err="1">
                <a:effectLst/>
                <a:latin typeface="Arial" panose="020B0604020202020204" pitchFamily="34" charset="0"/>
              </a:rPr>
              <a:t>filled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with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data</a:t>
            </a:r>
            <a:r>
              <a:rPr lang="de-DE" b="0" i="0">
                <a:effectLst/>
                <a:latin typeface="Arial" panose="020B0604020202020204" pitchFamily="34" charset="0"/>
              </a:rPr>
              <a:t> and </a:t>
            </a:r>
            <a:r>
              <a:rPr lang="de-DE" b="0" i="0" err="1">
                <a:effectLst/>
                <a:latin typeface="Arial" panose="020B0604020202020204" pitchFamily="34" charset="0"/>
              </a:rPr>
              <a:t>insights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to</a:t>
            </a:r>
            <a:r>
              <a:rPr lang="de-DE" b="0" i="0">
                <a:effectLst/>
                <a:latin typeface="Arial" panose="020B0604020202020204" pitchFamily="34" charset="0"/>
              </a:rPr>
              <a:t> support </a:t>
            </a:r>
            <a:br>
              <a:rPr lang="de-DE"/>
            </a:br>
            <a:r>
              <a:rPr lang="de-DE" b="0" i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transition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of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renewable</a:t>
            </a:r>
            <a:r>
              <a:rPr lang="de-DE" b="0" i="0">
                <a:effectLst/>
                <a:latin typeface="Arial" panose="020B0604020202020204" pitchFamily="34" charset="0"/>
              </a:rPr>
              <a:t> </a:t>
            </a:r>
            <a:r>
              <a:rPr lang="de-DE" b="0" i="0" err="1">
                <a:effectLst/>
                <a:latin typeface="Arial" panose="020B0604020202020204" pitchFamily="34" charset="0"/>
              </a:rPr>
              <a:t>energies</a:t>
            </a:r>
            <a:r>
              <a:rPr lang="de-DE" b="0" i="0">
                <a:effectLst/>
                <a:latin typeface="Arial" panose="020B0604020202020204" pitchFamily="34" charset="0"/>
              </a:rPr>
              <a:t> in </a:t>
            </a:r>
            <a:br>
              <a:rPr lang="de-DE"/>
            </a:br>
            <a:r>
              <a:rPr lang="de-DE" b="0" i="0">
                <a:effectLst/>
                <a:latin typeface="Arial" panose="020B0604020202020204" pitchFamily="34" charset="0"/>
              </a:rPr>
              <a:t>Germany.</a:t>
            </a:r>
            <a:endParaRPr lang="de-DE"/>
          </a:p>
        </p:txBody>
      </p:sp>
      <p:pic>
        <p:nvPicPr>
          <p:cNvPr id="6" name="Grafik 5" descr="Marke 1 Silhouette">
            <a:extLst>
              <a:ext uri="{FF2B5EF4-FFF2-40B4-BE49-F238E27FC236}">
                <a16:creationId xmlns:a16="http://schemas.microsoft.com/office/drawing/2014/main" id="{6196F0A1-8D64-D5C5-6859-113CD592E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000" y="1869378"/>
            <a:ext cx="914400" cy="914400"/>
          </a:xfrm>
          <a:prstGeom prst="rect">
            <a:avLst/>
          </a:prstGeom>
        </p:spPr>
      </p:pic>
      <p:pic>
        <p:nvPicPr>
          <p:cNvPr id="8" name="Grafik 7" descr="Abzeichen Silhouette">
            <a:extLst>
              <a:ext uri="{FF2B5EF4-FFF2-40B4-BE49-F238E27FC236}">
                <a16:creationId xmlns:a16="http://schemas.microsoft.com/office/drawing/2014/main" id="{CFB9426A-5C86-9412-E1D4-22665991F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4584" y="1872000"/>
            <a:ext cx="914400" cy="914400"/>
          </a:xfrm>
          <a:prstGeom prst="rect">
            <a:avLst/>
          </a:prstGeom>
        </p:spPr>
      </p:pic>
      <p:pic>
        <p:nvPicPr>
          <p:cNvPr id="11" name="Grafik 10" descr="Marke 3 Silhouette">
            <a:extLst>
              <a:ext uri="{FF2B5EF4-FFF2-40B4-BE49-F238E27FC236}">
                <a16:creationId xmlns:a16="http://schemas.microsoft.com/office/drawing/2014/main" id="{E037CEF8-27AE-AB05-93E8-C8BF97D10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2453" y="1872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9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0ADE5BD-6151-CE27-C5A1-2D04E70CAED4}"/>
              </a:ext>
            </a:extLst>
          </p:cNvPr>
          <p:cNvSpPr/>
          <p:nvPr/>
        </p:nvSpPr>
        <p:spPr>
          <a:xfrm>
            <a:off x="7495824" y="3370920"/>
            <a:ext cx="2281763" cy="215914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1.</a:t>
            </a:r>
            <a:r>
              <a:rPr lang="de-DE" sz="1600" b="1">
                <a:solidFill>
                  <a:srgbClr val="4285F4"/>
                </a:solidFill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sus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data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: 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Data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number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different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houshold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sizes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per 100m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grid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in Germany</a:t>
            </a:r>
          </a:p>
          <a:p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2.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Electricity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consumption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/>
                <a:cs typeface="Arial"/>
              </a:rPr>
              <a:t>data</a:t>
            </a:r>
            <a:r>
              <a:rPr lang="de-DE" sz="160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households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approx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. 2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years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/>
                <a:cs typeface="Arial"/>
              </a:rPr>
              <a:t>from</a:t>
            </a:r>
            <a:r>
              <a:rPr lang="de-DE" sz="1600">
                <a:solidFill>
                  <a:schemeClr val="tx1"/>
                </a:solidFill>
                <a:latin typeface="Arial"/>
                <a:cs typeface="Arial"/>
              </a:rPr>
              <a:t> Konstanz.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675EBB6-84B1-F274-E6CA-6B39CE54B9E2}"/>
              </a:ext>
            </a:extLst>
          </p:cNvPr>
          <p:cNvSpPr/>
          <p:nvPr/>
        </p:nvSpPr>
        <p:spPr>
          <a:xfrm>
            <a:off x="511352" y="3405514"/>
            <a:ext cx="1894702" cy="64633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</a:t>
            </a:r>
            <a:r>
              <a:rPr lang="de-DE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Day-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auction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2006.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F04B12-8352-50C4-D5B3-714BD18BC5CC}"/>
              </a:ext>
            </a:extLst>
          </p:cNvPr>
          <p:cNvSpPr/>
          <p:nvPr/>
        </p:nvSpPr>
        <p:spPr>
          <a:xfrm>
            <a:off x="3165234" y="2150330"/>
            <a:ext cx="1098000" cy="1098000"/>
          </a:xfrm>
          <a:prstGeom prst="ellipse">
            <a:avLst/>
          </a:prstGeom>
          <a:solidFill>
            <a:schemeClr val="bg1"/>
          </a:solidFill>
          <a:ln w="47625">
            <a:solidFill>
              <a:srgbClr val="4285F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37EC3-BF9B-2F29-F1FC-20EDA56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The </a:t>
            </a:r>
            <a:r>
              <a:rPr lang="de-DE" b="1">
                <a:latin typeface="Arial"/>
                <a:cs typeface="Arial"/>
              </a:rPr>
              <a:t>Data</a:t>
            </a: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9E4CDE58-F6D9-3FF3-6D3E-258FDF1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544CD2B-87F4-47D3-C926-6A72800F0710}"/>
              </a:ext>
            </a:extLst>
          </p:cNvPr>
          <p:cNvSpPr txBox="1"/>
          <p:nvPr/>
        </p:nvSpPr>
        <p:spPr>
          <a:xfrm>
            <a:off x="7015891" y="2388972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9C3C72E-BB55-1282-2F85-B38DF8D3E9E0}"/>
              </a:ext>
            </a:extLst>
          </p:cNvPr>
          <p:cNvSpPr txBox="1"/>
          <p:nvPr/>
        </p:nvSpPr>
        <p:spPr>
          <a:xfrm>
            <a:off x="7002162" y="248508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D902B2-0B50-0626-78FE-1EB726EB9875}"/>
              </a:ext>
            </a:extLst>
          </p:cNvPr>
          <p:cNvSpPr/>
          <p:nvPr/>
        </p:nvSpPr>
        <p:spPr>
          <a:xfrm>
            <a:off x="5546056" y="2150330"/>
            <a:ext cx="1098000" cy="1098000"/>
          </a:xfrm>
          <a:prstGeom prst="ellipse">
            <a:avLst/>
          </a:prstGeom>
          <a:solidFill>
            <a:schemeClr val="bg1"/>
          </a:solidFill>
          <a:ln w="47625">
            <a:solidFill>
              <a:srgbClr val="4285F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ABDD29-BF65-05B0-3623-FE9F230CF46B}"/>
              </a:ext>
            </a:extLst>
          </p:cNvPr>
          <p:cNvSpPr/>
          <p:nvPr/>
        </p:nvSpPr>
        <p:spPr>
          <a:xfrm>
            <a:off x="8038891" y="2150330"/>
            <a:ext cx="1098000" cy="1098000"/>
          </a:xfrm>
          <a:prstGeom prst="ellipse">
            <a:avLst/>
          </a:prstGeom>
          <a:solidFill>
            <a:schemeClr val="bg1"/>
          </a:solidFill>
          <a:ln w="47625">
            <a:solidFill>
              <a:srgbClr val="4285F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667BCE-476D-DD10-A221-EF0AF584D1BF}"/>
              </a:ext>
            </a:extLst>
          </p:cNvPr>
          <p:cNvSpPr/>
          <p:nvPr/>
        </p:nvSpPr>
        <p:spPr>
          <a:xfrm>
            <a:off x="10314894" y="2149007"/>
            <a:ext cx="1098000" cy="1098000"/>
          </a:xfrm>
          <a:prstGeom prst="ellipse">
            <a:avLst/>
          </a:prstGeom>
          <a:solidFill>
            <a:schemeClr val="bg1"/>
          </a:solidFill>
          <a:ln w="47625">
            <a:solidFill>
              <a:srgbClr val="4285F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1402B65-A69B-1E32-3ED6-F15F3154F97B}"/>
              </a:ext>
            </a:extLst>
          </p:cNvPr>
          <p:cNvSpPr/>
          <p:nvPr/>
        </p:nvSpPr>
        <p:spPr>
          <a:xfrm>
            <a:off x="2901125" y="1804491"/>
            <a:ext cx="180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88E8DE6-DA12-1468-71D7-13DF93C4DD3F}"/>
              </a:ext>
            </a:extLst>
          </p:cNvPr>
          <p:cNvSpPr/>
          <p:nvPr/>
        </p:nvSpPr>
        <p:spPr>
          <a:xfrm>
            <a:off x="606054" y="1790330"/>
            <a:ext cx="180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E8B275-B53F-7B13-5882-8A0DC0B63C3F}"/>
              </a:ext>
            </a:extLst>
          </p:cNvPr>
          <p:cNvSpPr/>
          <p:nvPr/>
        </p:nvSpPr>
        <p:spPr>
          <a:xfrm>
            <a:off x="5134087" y="1790330"/>
            <a:ext cx="180000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567BB19-9C10-2FA5-1579-CB55037D1A8B}"/>
              </a:ext>
            </a:extLst>
          </p:cNvPr>
          <p:cNvSpPr txBox="1"/>
          <p:nvPr/>
        </p:nvSpPr>
        <p:spPr>
          <a:xfrm>
            <a:off x="3140619" y="1591342"/>
            <a:ext cx="111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b="1" err="1">
                <a:latin typeface="Arial"/>
                <a:cs typeface="Calibri"/>
              </a:rPr>
              <a:t>Weather</a:t>
            </a:r>
            <a:endParaRPr lang="de-DE" sz="1600" b="1">
              <a:latin typeface="Arial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90F818E6-ECB5-FEF4-71DA-DB6CCE9528F6}"/>
              </a:ext>
            </a:extLst>
          </p:cNvPr>
          <p:cNvSpPr txBox="1"/>
          <p:nvPr/>
        </p:nvSpPr>
        <p:spPr>
          <a:xfrm>
            <a:off x="478831" y="1592398"/>
            <a:ext cx="21322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Arial"/>
                <a:cs typeface="Arial"/>
              </a:rPr>
              <a:t>Electricity</a:t>
            </a:r>
            <a:r>
              <a:rPr lang="de-DE" sz="1600" b="1">
                <a:latin typeface="Arial"/>
                <a:cs typeface="Arial"/>
              </a:rPr>
              <a:t> </a:t>
            </a:r>
            <a:r>
              <a:rPr lang="de-DE" b="1">
                <a:latin typeface="Arial"/>
                <a:cs typeface="Arial"/>
              </a:rPr>
              <a:t>Prices</a:t>
            </a:r>
            <a:endParaRPr lang="de-DE" sz="1600" b="1">
              <a:latin typeface="Arial"/>
              <a:cs typeface="Arial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4A88E14-2400-216C-FC09-B1A4F8A85A93}"/>
              </a:ext>
            </a:extLst>
          </p:cNvPr>
          <p:cNvSpPr txBox="1"/>
          <p:nvPr/>
        </p:nvSpPr>
        <p:spPr>
          <a:xfrm>
            <a:off x="7132342" y="1571831"/>
            <a:ext cx="284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err="1">
                <a:latin typeface="Arial"/>
                <a:cs typeface="Arial"/>
              </a:rPr>
              <a:t>Electricity</a:t>
            </a:r>
            <a:r>
              <a:rPr lang="de-DE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Consumption</a:t>
            </a:r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6F3DBF24-C945-C9AB-D208-787A20693BFF}"/>
              </a:ext>
            </a:extLst>
          </p:cNvPr>
          <p:cNvSpPr txBox="1"/>
          <p:nvPr/>
        </p:nvSpPr>
        <p:spPr>
          <a:xfrm>
            <a:off x="10008934" y="1557742"/>
            <a:ext cx="1988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Arial"/>
                <a:cs typeface="Arial"/>
              </a:rPr>
              <a:t>Feed-in</a:t>
            </a:r>
            <a:r>
              <a:rPr lang="de-DE" sz="1600" b="1">
                <a:latin typeface="Arial"/>
                <a:cs typeface="Arial"/>
              </a:rPr>
              <a:t> </a:t>
            </a:r>
            <a:r>
              <a:rPr lang="de-DE" b="1" err="1">
                <a:latin typeface="Arial"/>
                <a:cs typeface="Arial"/>
              </a:rPr>
              <a:t>Tariffs</a:t>
            </a:r>
            <a:endParaRPr lang="de-DE" sz="1600" b="1">
              <a:latin typeface="Arial"/>
              <a:cs typeface="Arial"/>
            </a:endParaRP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3B2AB0F-65E1-1C4C-2E4F-805A075ED809}"/>
              </a:ext>
            </a:extLst>
          </p:cNvPr>
          <p:cNvSpPr txBox="1"/>
          <p:nvPr/>
        </p:nvSpPr>
        <p:spPr>
          <a:xfrm>
            <a:off x="5094429" y="1557742"/>
            <a:ext cx="2001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Arial"/>
                <a:cs typeface="Calibri"/>
              </a:rPr>
              <a:t>Project </a:t>
            </a:r>
            <a:r>
              <a:rPr lang="de-DE" b="1" err="1">
                <a:latin typeface="Arial"/>
                <a:cs typeface="Calibri"/>
              </a:rPr>
              <a:t>Sunroof</a:t>
            </a:r>
            <a:endParaRPr lang="de-DE" b="1">
              <a:latin typeface="Arial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8B4DD19-0F74-6C12-7CEF-B6371B829686}"/>
              </a:ext>
            </a:extLst>
          </p:cNvPr>
          <p:cNvSpPr/>
          <p:nvPr/>
        </p:nvSpPr>
        <p:spPr>
          <a:xfrm>
            <a:off x="2947913" y="3305296"/>
            <a:ext cx="1894702" cy="217616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b="1" i="0" u="none" strike="noStrike" dirty="0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de-DE" sz="1600" b="1" i="0" u="none" strike="noStrike" dirty="0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600" b="1" i="0" u="none" strike="noStrike" dirty="0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humidity</a:t>
            </a:r>
            <a:r>
              <a:rPr lang="de-DE" sz="1600" b="1" i="0" u="none" strike="noStrike" dirty="0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wind </a:t>
            </a:r>
            <a:r>
              <a:rPr lang="de-DE" sz="1600" b="1" i="0" u="none" strike="noStrike" dirty="0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speed</a:t>
            </a:r>
            <a:r>
              <a:rPr lang="de-DE" sz="1600" b="1" i="0" u="none" strike="noStrike" dirty="0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de-DE" sz="1600" b="1" dirty="0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600" b="1" i="0" u="none" strike="noStrike" dirty="0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visibility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de-DE" sz="160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ca. 190 </a:t>
            </a:r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weather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stations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across</a:t>
            </a:r>
            <a:r>
              <a:rPr lang="de-DE" sz="1600" dirty="0">
                <a:solidFill>
                  <a:schemeClr val="tx1"/>
                </a:solidFill>
                <a:latin typeface="Arial" panose="020B0604020202020204" pitchFamily="34" charset="0"/>
              </a:rPr>
              <a:t> Germany.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DBB638-246D-4090-EF56-274F14736FD7}"/>
              </a:ext>
            </a:extLst>
          </p:cNvPr>
          <p:cNvSpPr/>
          <p:nvPr/>
        </p:nvSpPr>
        <p:spPr>
          <a:xfrm>
            <a:off x="9982200" y="3305296"/>
            <a:ext cx="1894702" cy="53977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</a:t>
            </a:r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  </a:t>
            </a:r>
            <a:r>
              <a:rPr lang="de-DE" sz="1600" b="1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tariff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DFA249C-8838-73EA-7AA1-443D187CDB6F}"/>
              </a:ext>
            </a:extLst>
          </p:cNvPr>
          <p:cNvSpPr/>
          <p:nvPr/>
        </p:nvSpPr>
        <p:spPr>
          <a:xfrm>
            <a:off x="5276252" y="3405591"/>
            <a:ext cx="1894702" cy="117501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>
                <a:solidFill>
                  <a:srgbClr val="4285F4"/>
                </a:solidFill>
                <a:latin typeface="Arial" panose="020B0604020202020204" pitchFamily="34" charset="0"/>
              </a:rPr>
              <a:t>S</a:t>
            </a:r>
            <a:r>
              <a:rPr lang="de-DE" sz="1600" b="1" i="0" u="none" strike="noStrike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olar </a:t>
            </a:r>
            <a:r>
              <a:rPr lang="de-DE" sz="1600" b="1" i="0" u="none" strike="noStrike" err="1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capacity</a:t>
            </a:r>
            <a:r>
              <a:rPr lang="de-DE" sz="1600" b="1" i="0" u="none" strike="noStrike">
                <a:solidFill>
                  <a:srgbClr val="4285F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buildings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their</a:t>
            </a:r>
            <a:br>
              <a:rPr lang="de-DE" sz="1600">
                <a:solidFill>
                  <a:schemeClr val="tx1"/>
                </a:solidFill>
              </a:rPr>
            </a:b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suitability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photovoltaic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(PV) </a:t>
            </a:r>
            <a:r>
              <a:rPr lang="de-DE" sz="1600" b="0" i="0" u="none" strike="noStrike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installations</a:t>
            </a:r>
            <a:r>
              <a:rPr lang="de-DE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51" name="Oval 15">
            <a:extLst>
              <a:ext uri="{FF2B5EF4-FFF2-40B4-BE49-F238E27FC236}">
                <a16:creationId xmlns:a16="http://schemas.microsoft.com/office/drawing/2014/main" id="{9DD845B3-9CA4-767D-A076-83FC072BF6F8}"/>
              </a:ext>
            </a:extLst>
          </p:cNvPr>
          <p:cNvSpPr/>
          <p:nvPr/>
        </p:nvSpPr>
        <p:spPr>
          <a:xfrm>
            <a:off x="773230" y="2150330"/>
            <a:ext cx="1098000" cy="1098000"/>
          </a:xfrm>
          <a:prstGeom prst="ellipse">
            <a:avLst/>
          </a:prstGeom>
          <a:solidFill>
            <a:schemeClr val="bg1"/>
          </a:solidFill>
          <a:ln w="47625">
            <a:solidFill>
              <a:srgbClr val="4285F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Grafik 8" descr="Teils sonnig Silhouette">
            <a:extLst>
              <a:ext uri="{FF2B5EF4-FFF2-40B4-BE49-F238E27FC236}">
                <a16:creationId xmlns:a16="http://schemas.microsoft.com/office/drawing/2014/main" id="{97A11AA9-D4E9-834E-FDBB-559D4A21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422" y="2262956"/>
            <a:ext cx="745623" cy="752487"/>
          </a:xfrm>
          <a:prstGeom prst="rect">
            <a:avLst/>
          </a:prstGeom>
        </p:spPr>
      </p:pic>
      <p:pic>
        <p:nvPicPr>
          <p:cNvPr id="24" name="Grafik 23" descr="Geld Silhouette">
            <a:extLst>
              <a:ext uri="{FF2B5EF4-FFF2-40B4-BE49-F238E27FC236}">
                <a16:creationId xmlns:a16="http://schemas.microsoft.com/office/drawing/2014/main" id="{26A1B91B-7315-4306-0EA5-95314013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830" y="2327128"/>
            <a:ext cx="709622" cy="709621"/>
          </a:xfrm>
          <a:prstGeom prst="rect">
            <a:avLst/>
          </a:prstGeom>
        </p:spPr>
      </p:pic>
      <p:pic>
        <p:nvPicPr>
          <p:cNvPr id="27" name="Grafik 26" descr="Glühlampe Silhouette">
            <a:extLst>
              <a:ext uri="{FF2B5EF4-FFF2-40B4-BE49-F238E27FC236}">
                <a16:creationId xmlns:a16="http://schemas.microsoft.com/office/drawing/2014/main" id="{BE7607A0-F3A3-0D86-4DF5-B58322969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7891" y="2327128"/>
            <a:ext cx="720000" cy="720000"/>
          </a:xfrm>
          <a:prstGeom prst="rect">
            <a:avLst/>
          </a:prstGeom>
        </p:spPr>
      </p:pic>
      <p:pic>
        <p:nvPicPr>
          <p:cNvPr id="8" name="Grafik 7" descr="Pfeil Kreis Silhouette">
            <a:extLst>
              <a:ext uri="{FF2B5EF4-FFF2-40B4-BE49-F238E27FC236}">
                <a16:creationId xmlns:a16="http://schemas.microsoft.com/office/drawing/2014/main" id="{6429431F-3863-002B-1358-2822D565BC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6099" y="2213347"/>
            <a:ext cx="955589" cy="969319"/>
          </a:xfrm>
          <a:prstGeom prst="rect">
            <a:avLst/>
          </a:prstGeom>
        </p:spPr>
      </p:pic>
      <p:pic>
        <p:nvPicPr>
          <p:cNvPr id="15" name="Grafik 14" descr="Start Silhouette">
            <a:extLst>
              <a:ext uri="{FF2B5EF4-FFF2-40B4-BE49-F238E27FC236}">
                <a16:creationId xmlns:a16="http://schemas.microsoft.com/office/drawing/2014/main" id="{D40AEE55-6730-18D8-B1AB-E6AE995D4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14276" y="2262956"/>
            <a:ext cx="763373" cy="75650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58E07BA-8E45-ACF9-3793-C227C5DCEE64}"/>
              </a:ext>
            </a:extLst>
          </p:cNvPr>
          <p:cNvGrpSpPr/>
          <p:nvPr/>
        </p:nvGrpSpPr>
        <p:grpSpPr>
          <a:xfrm>
            <a:off x="4792492" y="1576497"/>
            <a:ext cx="360000" cy="360000"/>
            <a:chOff x="2043544" y="2363931"/>
            <a:chExt cx="2268940" cy="2251363"/>
          </a:xfrm>
        </p:grpSpPr>
        <p:sp>
          <p:nvSpPr>
            <p:cNvPr id="6" name="Ellipse 9">
              <a:extLst>
                <a:ext uri="{FF2B5EF4-FFF2-40B4-BE49-F238E27FC236}">
                  <a16:creationId xmlns:a16="http://schemas.microsoft.com/office/drawing/2014/main" id="{017079ED-F7BB-CF77-78A6-91F671378CD6}"/>
                </a:ext>
              </a:extLst>
            </p:cNvPr>
            <p:cNvSpPr/>
            <p:nvPr/>
          </p:nvSpPr>
          <p:spPr>
            <a:xfrm>
              <a:off x="2043544" y="2363931"/>
              <a:ext cx="2268681" cy="2251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Ein Bild, das Grafiken, Kreis, Grafikdesign, Farbigkeit enthält.&#10;&#10;Automatisch generierte Beschreibung">
              <a:extLst>
                <a:ext uri="{FF2B5EF4-FFF2-40B4-BE49-F238E27FC236}">
                  <a16:creationId xmlns:a16="http://schemas.microsoft.com/office/drawing/2014/main" id="{6905A38F-7077-4AD9-6CC3-EFA07D03C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348" r="5" b="6226"/>
            <a:stretch/>
          </p:blipFill>
          <p:spPr>
            <a:xfrm>
              <a:off x="2045285" y="2565320"/>
              <a:ext cx="2267199" cy="194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51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37EC3-BF9B-2F29-F1FC-20EDA56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Our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b="1">
                <a:latin typeface="Arial"/>
                <a:cs typeface="Arial"/>
              </a:rPr>
              <a:t>Approach</a:t>
            </a: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9E4CDE58-F6D9-3FF3-6D3E-258FDF1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060408-6A9D-4267-FE1E-76709D1A627B}"/>
              </a:ext>
            </a:extLst>
          </p:cNvPr>
          <p:cNvSpPr txBox="1"/>
          <p:nvPr/>
        </p:nvSpPr>
        <p:spPr>
          <a:xfrm>
            <a:off x="9816756" y="19358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DE6BE23-1DDB-CF88-8B6D-31C36F4128DA}"/>
              </a:ext>
            </a:extLst>
          </p:cNvPr>
          <p:cNvGrpSpPr/>
          <p:nvPr/>
        </p:nvGrpSpPr>
        <p:grpSpPr>
          <a:xfrm>
            <a:off x="1012354" y="2568817"/>
            <a:ext cx="1788892" cy="1773453"/>
            <a:chOff x="1012354" y="2568817"/>
            <a:chExt cx="1788892" cy="1773453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1A0A5088-DC33-C4D3-D804-B1BBDBC24259}"/>
                </a:ext>
              </a:extLst>
            </p:cNvPr>
            <p:cNvGrpSpPr/>
            <p:nvPr/>
          </p:nvGrpSpPr>
          <p:grpSpPr>
            <a:xfrm>
              <a:off x="1012354" y="2909136"/>
              <a:ext cx="1296000" cy="1433134"/>
              <a:chOff x="1012354" y="2909136"/>
              <a:chExt cx="1296000" cy="143313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32305A7-1B75-8857-CB20-9B44C676C52A}"/>
                  </a:ext>
                </a:extLst>
              </p:cNvPr>
              <p:cNvSpPr/>
              <p:nvPr/>
            </p:nvSpPr>
            <p:spPr>
              <a:xfrm>
                <a:off x="1012354" y="3046270"/>
                <a:ext cx="1296000" cy="1296000"/>
              </a:xfrm>
              <a:prstGeom prst="ellipse">
                <a:avLst/>
              </a:prstGeom>
              <a:solidFill>
                <a:srgbClr val="EA4335"/>
              </a:solidFill>
              <a:ln w="38100">
                <a:solidFill>
                  <a:srgbClr val="EA4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Forecast </a:t>
                </a:r>
                <a:r>
                  <a:rPr lang="de-DE" sz="1200" b="1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hourly</a:t>
                </a:r>
                <a:r>
                  <a:rPr lang="de-DE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200" b="1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prices</a:t>
                </a:r>
                <a:endParaRPr lang="de-DE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EA0204B0-60A9-43C7-7A55-766C87EDE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0355" y="2909136"/>
                <a:ext cx="0" cy="141353"/>
              </a:xfrm>
              <a:prstGeom prst="straightConnector1">
                <a:avLst/>
              </a:prstGeom>
              <a:ln w="12700">
                <a:tailEnd type="arrow" w="lg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FA05C2D-219A-A59D-2D3A-55DF4F14E874}"/>
                </a:ext>
              </a:extLst>
            </p:cNvPr>
            <p:cNvSpPr txBox="1"/>
            <p:nvPr/>
          </p:nvSpPr>
          <p:spPr>
            <a:xfrm>
              <a:off x="1070219" y="2643520"/>
              <a:ext cx="1731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i="1" err="1">
                  <a:latin typeface="Arial" panose="020B0604020202020204" pitchFamily="34" charset="0"/>
                  <a:cs typeface="Arial" panose="020B0604020202020204" pitchFamily="34" charset="0"/>
                </a:rPr>
                <a:t>Forecasting</a:t>
              </a:r>
              <a:endParaRPr lang="de-DE" b="1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9BCB91D9-5135-7233-5D2E-9207A7336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8789" y="2568817"/>
              <a:ext cx="812" cy="18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5197D30-0D5C-269E-9444-7A9A29516F40}"/>
              </a:ext>
            </a:extLst>
          </p:cNvPr>
          <p:cNvGrpSpPr/>
          <p:nvPr/>
        </p:nvGrpSpPr>
        <p:grpSpPr>
          <a:xfrm>
            <a:off x="3328101" y="2556000"/>
            <a:ext cx="2609338" cy="1800000"/>
            <a:chOff x="3328101" y="2556000"/>
            <a:chExt cx="2609338" cy="180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D5CEDD8-78C3-DA12-EC8A-7FE809CA825D}"/>
                </a:ext>
              </a:extLst>
            </p:cNvPr>
            <p:cNvSpPr/>
            <p:nvPr/>
          </p:nvSpPr>
          <p:spPr>
            <a:xfrm>
              <a:off x="4266698" y="3060000"/>
              <a:ext cx="1296000" cy="1296000"/>
            </a:xfrm>
            <a:prstGeom prst="ellipse">
              <a:avLst/>
            </a:prstGeom>
            <a:solidFill>
              <a:srgbClr val="EA4335"/>
            </a:solidFill>
            <a:ln w="38100">
              <a:solidFill>
                <a:srgbClr val="EA43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5D1AA7C-57D6-EB4D-D7F8-DC24888556B0}"/>
                </a:ext>
              </a:extLst>
            </p:cNvPr>
            <p:cNvSpPr txBox="1"/>
            <p:nvPr/>
          </p:nvSpPr>
          <p:spPr>
            <a:xfrm>
              <a:off x="3328101" y="2669325"/>
              <a:ext cx="1731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i="1">
                  <a:latin typeface="Arial" panose="020B0604020202020204" pitchFamily="34" charset="0"/>
                  <a:cs typeface="Arial" panose="020B0604020202020204" pitchFamily="34" charset="0"/>
                </a:rPr>
                <a:t>Forecasting</a:t>
              </a:r>
              <a:endParaRPr lang="de-DE" b="1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424D2994-DFCF-E3DF-0B1F-052A952BB8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9416" y="2569583"/>
              <a:ext cx="1" cy="18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Gewinkelte Verbindung 136">
              <a:extLst>
                <a:ext uri="{FF2B5EF4-FFF2-40B4-BE49-F238E27FC236}">
                  <a16:creationId xmlns:a16="http://schemas.microsoft.com/office/drawing/2014/main" id="{93013A60-77FB-8105-1614-4ECCFF260D6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416" y="2963024"/>
              <a:ext cx="531696" cy="414959"/>
            </a:xfrm>
            <a:prstGeom prst="bentConnector3">
              <a:avLst>
                <a:gd name="adj1" fmla="val 863"/>
              </a:avLst>
            </a:prstGeom>
            <a:ln w="12700">
              <a:headEnd type="none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winkelte Verbindung 44">
              <a:extLst>
                <a:ext uri="{FF2B5EF4-FFF2-40B4-BE49-F238E27FC236}">
                  <a16:creationId xmlns:a16="http://schemas.microsoft.com/office/drawing/2014/main" id="{3E4DAFB7-A75E-E8D6-1013-7305ECEC6385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 rot="5400000">
              <a:off x="5300565" y="2731998"/>
              <a:ext cx="812872" cy="460876"/>
            </a:xfrm>
            <a:prstGeom prst="bentConnector3">
              <a:avLst>
                <a:gd name="adj1" fmla="val 99817"/>
              </a:avLst>
            </a:prstGeom>
            <a:ln w="12700"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ED8324D-FABE-271F-2897-29CCD0F3312F}"/>
              </a:ext>
            </a:extLst>
          </p:cNvPr>
          <p:cNvGrpSpPr/>
          <p:nvPr/>
        </p:nvGrpSpPr>
        <p:grpSpPr>
          <a:xfrm>
            <a:off x="3623383" y="5237859"/>
            <a:ext cx="5809272" cy="1296000"/>
            <a:chOff x="3623383" y="5237859"/>
            <a:chExt cx="5809272" cy="129600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FF85CD8-3BBC-4743-3B97-D3C7C6436FC1}"/>
                </a:ext>
              </a:extLst>
            </p:cNvPr>
            <p:cNvSpPr/>
            <p:nvPr/>
          </p:nvSpPr>
          <p:spPr>
            <a:xfrm>
              <a:off x="5709234" y="5237859"/>
              <a:ext cx="1296000" cy="1296000"/>
            </a:xfrm>
            <a:prstGeom prst="ellipse">
              <a:avLst/>
            </a:prstGeom>
            <a:solidFill>
              <a:srgbClr val="33A85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1200" b="1">
                  <a:solidFill>
                    <a:schemeClr val="bg1"/>
                  </a:solidFill>
                  <a:latin typeface="Arial"/>
                  <a:cs typeface="Arial"/>
                </a:rPr>
                <a:t>Financial and Energy </a:t>
              </a:r>
              <a:r>
                <a:rPr lang="de-DE" sz="1200" b="1" err="1">
                  <a:solidFill>
                    <a:schemeClr val="bg1"/>
                  </a:solidFill>
                  <a:latin typeface="Arial"/>
                  <a:cs typeface="Arial"/>
                </a:rPr>
                <a:t>Savings</a:t>
              </a:r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568EA9B-D088-1C9A-6295-15403D7D3247}"/>
                </a:ext>
              </a:extLst>
            </p:cNvPr>
            <p:cNvGrpSpPr/>
            <p:nvPr/>
          </p:nvGrpSpPr>
          <p:grpSpPr>
            <a:xfrm>
              <a:off x="3623383" y="5569620"/>
              <a:ext cx="5809272" cy="334077"/>
              <a:chOff x="3623383" y="5569620"/>
              <a:chExt cx="5809272" cy="334077"/>
            </a:xfrm>
          </p:grpSpPr>
          <p:cxnSp>
            <p:nvCxnSpPr>
              <p:cNvPr id="142" name="Gewinkelte Verbindung 141">
                <a:extLst>
                  <a:ext uri="{FF2B5EF4-FFF2-40B4-BE49-F238E27FC236}">
                    <a16:creationId xmlns:a16="http://schemas.microsoft.com/office/drawing/2014/main" id="{70011EF5-417D-C9F9-A3E3-6BA916FDFE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509824" y="4686817"/>
                <a:ext cx="317654" cy="2090536"/>
              </a:xfrm>
              <a:prstGeom prst="bentConnector2">
                <a:avLst/>
              </a:prstGeom>
              <a:ln w="12700">
                <a:tailEnd type="arrow" w="lg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Gewinkelte Verbindung 144">
                <a:extLst>
                  <a:ext uri="{FF2B5EF4-FFF2-40B4-BE49-F238E27FC236}">
                    <a16:creationId xmlns:a16="http://schemas.microsoft.com/office/drawing/2014/main" id="{708FB53D-1827-C7FB-3C02-D236D4F68C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49130" y="4520173"/>
                <a:ext cx="334077" cy="2432972"/>
              </a:xfrm>
              <a:prstGeom prst="bentConnector4">
                <a:avLst>
                  <a:gd name="adj1" fmla="val 98895"/>
                  <a:gd name="adj2" fmla="val 67584"/>
                </a:avLst>
              </a:prstGeom>
              <a:ln w="12700">
                <a:headEnd type="none"/>
                <a:tailEnd type="arrow" w="lg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A3AE854-2F2E-95FE-CB60-F6E5F77221F6}"/>
              </a:ext>
            </a:extLst>
          </p:cNvPr>
          <p:cNvGrpSpPr/>
          <p:nvPr/>
        </p:nvGrpSpPr>
        <p:grpSpPr>
          <a:xfrm>
            <a:off x="7412527" y="2557207"/>
            <a:ext cx="1901275" cy="1791928"/>
            <a:chOff x="7412527" y="2557207"/>
            <a:chExt cx="1901275" cy="1791928"/>
          </a:xfrm>
        </p:grpSpPr>
        <p:cxnSp>
          <p:nvCxnSpPr>
            <p:cNvPr id="76" name="Gerade Verbindung 75">
              <a:extLst>
                <a:ext uri="{FF2B5EF4-FFF2-40B4-BE49-F238E27FC236}">
                  <a16:creationId xmlns:a16="http://schemas.microsoft.com/office/drawing/2014/main" id="{79D3B7FB-C7D1-9B97-65E4-FDCD0936AB86}"/>
                </a:ext>
              </a:extLst>
            </p:cNvPr>
            <p:cNvCxnSpPr>
              <a:cxnSpLocks/>
            </p:cNvCxnSpPr>
            <p:nvPr/>
          </p:nvCxnSpPr>
          <p:spPr>
            <a:xfrm>
              <a:off x="8067392" y="2557207"/>
              <a:ext cx="0" cy="18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DE41B04-96C7-8E79-D017-9E8DDD782EAE}"/>
                </a:ext>
              </a:extLst>
            </p:cNvPr>
            <p:cNvSpPr/>
            <p:nvPr/>
          </p:nvSpPr>
          <p:spPr>
            <a:xfrm>
              <a:off x="7412527" y="3053135"/>
              <a:ext cx="1296000" cy="1296000"/>
            </a:xfrm>
            <a:prstGeom prst="ellipse">
              <a:avLst/>
            </a:prstGeom>
            <a:solidFill>
              <a:srgbClr val="EA4335"/>
            </a:solidFill>
            <a:ln w="38100">
              <a:solidFill>
                <a:srgbClr val="EA43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algn="ctr"/>
              <a:endParaRPr lang="de-DE" sz="1200" b="1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/>
              <a:endParaRPr lang="de-DE" sz="1200">
                <a:solidFill>
                  <a:srgbClr val="FFFFFF"/>
                </a:solidFill>
                <a:latin typeface="Arial"/>
                <a:cs typeface="Arial"/>
              </a:endParaRPr>
            </a:p>
            <a:p>
              <a:pPr algn="ctr"/>
              <a:endParaRPr lang="de-DE" sz="11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7F423981-893C-9438-279B-9FE2030AF686}"/>
                </a:ext>
              </a:extLst>
            </p:cNvPr>
            <p:cNvSpPr txBox="1"/>
            <p:nvPr/>
          </p:nvSpPr>
          <p:spPr>
            <a:xfrm>
              <a:off x="7582775" y="2655595"/>
              <a:ext cx="1731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i="1">
                  <a:latin typeface="Arial" panose="020B0604020202020204" pitchFamily="34" charset="0"/>
                  <a:cs typeface="Arial" panose="020B0604020202020204" pitchFamily="34" charset="0"/>
                </a:rPr>
                <a:t>Simulation</a:t>
              </a:r>
              <a:endParaRPr lang="de-DE" b="1" i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0618CB52-AD20-DF43-70FB-B78BBB681122}"/>
                </a:ext>
              </a:extLst>
            </p:cNvPr>
            <p:cNvCxnSpPr>
              <a:cxnSpLocks/>
            </p:cNvCxnSpPr>
            <p:nvPr/>
          </p:nvCxnSpPr>
          <p:spPr>
            <a:xfrm>
              <a:off x="8067392" y="2880000"/>
              <a:ext cx="0" cy="153889"/>
            </a:xfrm>
            <a:prstGeom prst="straightConnector1">
              <a:avLst/>
            </a:prstGeom>
            <a:ln w="12700">
              <a:tailEnd type="arrow" w="lg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9AC5E31-DF21-3ED1-5B6A-E9E022D60CE2}"/>
                </a:ext>
              </a:extLst>
            </p:cNvPr>
            <p:cNvSpPr txBox="1"/>
            <p:nvPr/>
          </p:nvSpPr>
          <p:spPr>
            <a:xfrm>
              <a:off x="7477467" y="3354067"/>
              <a:ext cx="118602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 b="1">
                  <a:solidFill>
                    <a:schemeClr val="bg1"/>
                  </a:solidFill>
                  <a:latin typeface="Arial"/>
                  <a:cs typeface="Calibri"/>
                </a:rPr>
                <a:t>Simulation </a:t>
              </a:r>
              <a:endParaRPr lang="de-DE"/>
            </a:p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hourly</a:t>
              </a:r>
              <a:endParaRPr lang="de-DE" sz="1200" b="1">
                <a:solidFill>
                  <a:schemeClr val="bg1"/>
                </a:solidFill>
                <a:latin typeface="Arial"/>
                <a:cs typeface="Calibri"/>
              </a:endParaRPr>
            </a:p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consumption</a:t>
              </a:r>
              <a:endParaRPr lang="de-DE" sz="1200" b="1">
                <a:solidFill>
                  <a:schemeClr val="bg1"/>
                </a:solidFill>
                <a:latin typeface="Arial"/>
                <a:cs typeface="Calibri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E334E22-2E03-A49B-58F5-A671FF8C3AD1}"/>
              </a:ext>
            </a:extLst>
          </p:cNvPr>
          <p:cNvGrpSpPr/>
          <p:nvPr/>
        </p:nvGrpSpPr>
        <p:grpSpPr>
          <a:xfrm>
            <a:off x="1010986" y="1260000"/>
            <a:ext cx="9843529" cy="1296000"/>
            <a:chOff x="1010986" y="1260000"/>
            <a:chExt cx="9843529" cy="1296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418D04-7811-BACB-A6FF-DC85DA8E9847}"/>
                </a:ext>
              </a:extLst>
            </p:cNvPr>
            <p:cNvSpPr/>
            <p:nvPr/>
          </p:nvSpPr>
          <p:spPr>
            <a:xfrm>
              <a:off x="1010986" y="1260000"/>
              <a:ext cx="1296000" cy="1296000"/>
            </a:xfrm>
            <a:prstGeom prst="ellipse">
              <a:avLst/>
            </a:prstGeom>
            <a:solidFill>
              <a:srgbClr val="4285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1200" b="1">
                  <a:solidFill>
                    <a:schemeClr val="bg1"/>
                  </a:solidFill>
                  <a:latin typeface="Arial"/>
                  <a:cs typeface="Arial"/>
                </a:rPr>
                <a:t>Electricity Prices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240133-1336-A7F0-8CB4-DADF3E5099E3}"/>
                </a:ext>
              </a:extLst>
            </p:cNvPr>
            <p:cNvSpPr/>
            <p:nvPr/>
          </p:nvSpPr>
          <p:spPr>
            <a:xfrm>
              <a:off x="3151416" y="1260000"/>
              <a:ext cx="1296000" cy="1296000"/>
            </a:xfrm>
            <a:prstGeom prst="ellipse">
              <a:avLst/>
            </a:prstGeom>
            <a:solidFill>
              <a:srgbClr val="4285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Arial"/>
                </a:rPr>
                <a:t>Weather</a:t>
              </a:r>
              <a:endParaRPr lang="de-DE" sz="1200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444277-3D93-6F03-03AB-305DEEF09CA8}"/>
                </a:ext>
              </a:extLst>
            </p:cNvPr>
            <p:cNvSpPr/>
            <p:nvPr/>
          </p:nvSpPr>
          <p:spPr>
            <a:xfrm>
              <a:off x="5289439" y="1260000"/>
              <a:ext cx="1296000" cy="1296000"/>
            </a:xfrm>
            <a:prstGeom prst="ellipse">
              <a:avLst/>
            </a:prstGeom>
            <a:solidFill>
              <a:srgbClr val="4285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Sunroof</a:t>
              </a:r>
              <a:r>
                <a:rPr lang="de-DE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PV </a:t>
              </a:r>
              <a:r>
                <a:rPr lang="de-DE" sz="1200" b="1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Capacity</a:t>
              </a:r>
              <a:endParaRPr lang="de-DE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0EDBF2-F5A9-398F-E205-B73FF458C582}"/>
                </a:ext>
              </a:extLst>
            </p:cNvPr>
            <p:cNvSpPr/>
            <p:nvPr/>
          </p:nvSpPr>
          <p:spPr>
            <a:xfrm>
              <a:off x="7419392" y="1260000"/>
              <a:ext cx="1296000" cy="1296000"/>
            </a:xfrm>
            <a:prstGeom prst="ellipse">
              <a:avLst/>
            </a:prstGeom>
            <a:solidFill>
              <a:srgbClr val="4285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de-DE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4C3697-E2DB-C634-382C-25343609AFEF}"/>
                </a:ext>
              </a:extLst>
            </p:cNvPr>
            <p:cNvSpPr/>
            <p:nvPr/>
          </p:nvSpPr>
          <p:spPr>
            <a:xfrm>
              <a:off x="9558515" y="1260000"/>
              <a:ext cx="1296000" cy="1296000"/>
            </a:xfrm>
            <a:prstGeom prst="ellipse">
              <a:avLst/>
            </a:prstGeom>
            <a:solidFill>
              <a:srgbClr val="4285F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1200" b="1">
                  <a:solidFill>
                    <a:schemeClr val="bg1"/>
                  </a:solidFill>
                  <a:latin typeface="Arial"/>
                  <a:cs typeface="Arial"/>
                </a:rPr>
                <a:t>Feed-in tariffs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130DB1-79D2-BE48-99A7-694AA3CDAECC}"/>
                </a:ext>
              </a:extLst>
            </p:cNvPr>
            <p:cNvSpPr txBox="1"/>
            <p:nvPr/>
          </p:nvSpPr>
          <p:spPr>
            <a:xfrm>
              <a:off x="7519576" y="1525970"/>
              <a:ext cx="1095631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Electricity</a:t>
              </a:r>
              <a:r>
                <a:rPr lang="de-DE" sz="1200" b="1">
                  <a:solidFill>
                    <a:schemeClr val="bg1"/>
                  </a:solidFill>
                  <a:latin typeface="Arial"/>
                  <a:cs typeface="Calibri"/>
                </a:rPr>
                <a:t> </a:t>
              </a:r>
              <a:endParaRPr lang="de-DE">
                <a:solidFill>
                  <a:schemeClr val="bg1"/>
                </a:solidFill>
                <a:cs typeface="Calibri"/>
              </a:endParaRPr>
            </a:p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Consump</a:t>
              </a:r>
              <a:r>
                <a:rPr lang="de-DE" sz="1200" b="1">
                  <a:solidFill>
                    <a:schemeClr val="bg1"/>
                  </a:solidFill>
                  <a:latin typeface="Arial"/>
                  <a:cs typeface="Calibri"/>
                </a:rPr>
                <a:t>-</a:t>
              </a:r>
            </a:p>
            <a:p>
              <a:pPr algn="ctr"/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tion</a:t>
              </a:r>
              <a:r>
                <a:rPr lang="de-DE" sz="1200" b="1">
                  <a:solidFill>
                    <a:schemeClr val="bg1"/>
                  </a:solidFill>
                  <a:latin typeface="Arial"/>
                  <a:cs typeface="Calibri"/>
                </a:rPr>
                <a:t> &amp; </a:t>
              </a:r>
              <a:r>
                <a:rPr lang="de-DE" sz="1200" b="1" err="1">
                  <a:solidFill>
                    <a:schemeClr val="bg1"/>
                  </a:solidFill>
                  <a:latin typeface="Arial"/>
                  <a:cs typeface="Calibri"/>
                </a:rPr>
                <a:t>Census</a:t>
              </a:r>
              <a:endParaRPr lang="de-DE" sz="1200" b="1">
                <a:solidFill>
                  <a:schemeClr val="bg1"/>
                </a:solidFill>
                <a:latin typeface="Arial"/>
                <a:cs typeface="Calibri"/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C2E4D860-EB52-EC33-E73D-A1E6BA6ADAFD}"/>
              </a:ext>
            </a:extLst>
          </p:cNvPr>
          <p:cNvSpPr txBox="1"/>
          <p:nvPr/>
        </p:nvSpPr>
        <p:spPr>
          <a:xfrm>
            <a:off x="4286704" y="3373269"/>
            <a:ext cx="12533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de-DE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</a:t>
            </a:r>
            <a:endParaRPr lang="de-DE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de-DE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5AC4B59A-3560-C472-7A8F-944F56E514E0}"/>
              </a:ext>
            </a:extLst>
          </p:cNvPr>
          <p:cNvGrpSpPr/>
          <p:nvPr/>
        </p:nvGrpSpPr>
        <p:grpSpPr>
          <a:xfrm>
            <a:off x="1660355" y="3701135"/>
            <a:ext cx="5752172" cy="1887664"/>
            <a:chOff x="1660355" y="3701135"/>
            <a:chExt cx="5752172" cy="1887664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572B023-5DDF-9913-9CE9-B3396F1854BE}"/>
                </a:ext>
              </a:extLst>
            </p:cNvPr>
            <p:cNvGrpSpPr/>
            <p:nvPr/>
          </p:nvGrpSpPr>
          <p:grpSpPr>
            <a:xfrm>
              <a:off x="1660355" y="3701135"/>
              <a:ext cx="5752172" cy="1887664"/>
              <a:chOff x="1660355" y="3701135"/>
              <a:chExt cx="5752172" cy="1887664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2783CEC0-6D4B-DF54-568A-6BCFE54A6734}"/>
                  </a:ext>
                </a:extLst>
              </p:cNvPr>
              <p:cNvGrpSpPr/>
              <p:nvPr/>
            </p:nvGrpSpPr>
            <p:grpSpPr>
              <a:xfrm>
                <a:off x="2984428" y="3701135"/>
                <a:ext cx="4428099" cy="1887664"/>
                <a:chOff x="2984428" y="3701135"/>
                <a:chExt cx="4428099" cy="188766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143567A4-8F10-8590-CC1A-AF65F817577E}"/>
                    </a:ext>
                  </a:extLst>
                </p:cNvPr>
                <p:cNvSpPr/>
                <p:nvPr/>
              </p:nvSpPr>
              <p:spPr>
                <a:xfrm>
                  <a:off x="2984428" y="4292799"/>
                  <a:ext cx="1296000" cy="1296000"/>
                </a:xfrm>
                <a:prstGeom prst="ellipse">
                  <a:avLst/>
                </a:prstGeom>
                <a:solidFill>
                  <a:srgbClr val="FBBD05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1200" b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Energy </a:t>
                  </a:r>
                  <a:r>
                    <a:rPr lang="de-DE" sz="1200" b="1" err="1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savings</a:t>
                  </a:r>
                  <a:endParaRPr lang="de-DE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Gerade Verbindung mit Pfeil 22">
                  <a:extLst>
                    <a:ext uri="{FF2B5EF4-FFF2-40B4-BE49-F238E27FC236}">
                      <a16:creationId xmlns:a16="http://schemas.microsoft.com/office/drawing/2014/main" id="{8220BDE6-1CF7-276A-4CCD-495A865C1979}"/>
                    </a:ext>
                  </a:extLst>
                </p:cNvPr>
                <p:cNvCxnSpPr>
                  <a:stCxn id="82" idx="2"/>
                  <a:endCxn id="54" idx="6"/>
                </p:cNvCxnSpPr>
                <p:nvPr/>
              </p:nvCxnSpPr>
              <p:spPr>
                <a:xfrm flipH="1">
                  <a:off x="4280428" y="3701135"/>
                  <a:ext cx="3132099" cy="1239664"/>
                </a:xfrm>
                <a:prstGeom prst="straightConnector1">
                  <a:avLst/>
                </a:prstGeom>
                <a:ln w="12700">
                  <a:tailEnd type="arrow" w="lg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3" name="Gewinkelte Verbindung 52">
                <a:extLst>
                  <a:ext uri="{FF2B5EF4-FFF2-40B4-BE49-F238E27FC236}">
                    <a16:creationId xmlns:a16="http://schemas.microsoft.com/office/drawing/2014/main" id="{BE373AE2-D39A-7B34-38B9-C6A9C4582DF5}"/>
                  </a:ext>
                </a:extLst>
              </p:cNvPr>
              <p:cNvCxnSpPr>
                <a:stCxn id="49" idx="4"/>
                <a:endCxn id="54" idx="2"/>
              </p:cNvCxnSpPr>
              <p:nvPr/>
            </p:nvCxnSpPr>
            <p:spPr>
              <a:xfrm rot="16200000" flipH="1">
                <a:off x="2023127" y="3979497"/>
                <a:ext cx="598529" cy="132407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Gewinkelte Verbindung 61">
              <a:extLst>
                <a:ext uri="{FF2B5EF4-FFF2-40B4-BE49-F238E27FC236}">
                  <a16:creationId xmlns:a16="http://schemas.microsoft.com/office/drawing/2014/main" id="{6F243498-7F62-190D-BD53-EAB5BEC39CB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632428" y="3707999"/>
              <a:ext cx="634270" cy="584799"/>
            </a:xfrm>
            <a:prstGeom prst="bentConnector2">
              <a:avLst/>
            </a:prstGeom>
            <a:ln w="12700">
              <a:tailEnd type="arrow" w="lg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13C655B3-06A2-127E-A4FE-D4049D086B0B}"/>
              </a:ext>
            </a:extLst>
          </p:cNvPr>
          <p:cNvGrpSpPr/>
          <p:nvPr/>
        </p:nvGrpSpPr>
        <p:grpSpPr>
          <a:xfrm>
            <a:off x="5562698" y="2549135"/>
            <a:ext cx="5598552" cy="3034216"/>
            <a:chOff x="5562698" y="2549135"/>
            <a:chExt cx="5598552" cy="303421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555687E8-8866-9946-632A-249FC5E4D6D0}"/>
                </a:ext>
              </a:extLst>
            </p:cNvPr>
            <p:cNvGrpSpPr/>
            <p:nvPr/>
          </p:nvGrpSpPr>
          <p:grpSpPr>
            <a:xfrm>
              <a:off x="5562698" y="2549135"/>
              <a:ext cx="5598552" cy="3034216"/>
              <a:chOff x="5562698" y="2549135"/>
              <a:chExt cx="5598552" cy="303421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D35E330-01E0-B8AF-5ACF-FC126F159C49}"/>
                  </a:ext>
                </a:extLst>
              </p:cNvPr>
              <p:cNvSpPr/>
              <p:nvPr/>
            </p:nvSpPr>
            <p:spPr>
              <a:xfrm>
                <a:off x="8654222" y="4287351"/>
                <a:ext cx="1296000" cy="1296000"/>
              </a:xfrm>
              <a:prstGeom prst="ellipse">
                <a:avLst/>
              </a:prstGeom>
              <a:solidFill>
                <a:srgbClr val="FBBD0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de-DE" sz="1100" b="1">
                    <a:solidFill>
                      <a:schemeClr val="tx1"/>
                    </a:solidFill>
                    <a:latin typeface="Arial"/>
                    <a:cs typeface="Arial"/>
                  </a:rPr>
                  <a:t>Over-</a:t>
                </a:r>
                <a:r>
                  <a:rPr lang="de-DE" sz="1100" b="1" err="1">
                    <a:solidFill>
                      <a:schemeClr val="tx1"/>
                    </a:solidFill>
                    <a:latin typeface="Arial"/>
                    <a:cs typeface="Arial"/>
                  </a:rPr>
                  <a:t>production</a:t>
                </a:r>
                <a:r>
                  <a:rPr lang="de-DE" sz="1100" b="1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:r>
                  <a:rPr lang="de-DE" sz="1100" b="1" err="1">
                    <a:solidFill>
                      <a:schemeClr val="tx1"/>
                    </a:solidFill>
                    <a:latin typeface="Arial"/>
                    <a:cs typeface="Arial"/>
                  </a:rPr>
                  <a:t>savings</a:t>
                </a:r>
                <a:endParaRPr lang="de-DE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9" name="Gerade Verbindung 128">
                <a:extLst>
                  <a:ext uri="{FF2B5EF4-FFF2-40B4-BE49-F238E27FC236}">
                    <a16:creationId xmlns:a16="http://schemas.microsoft.com/office/drawing/2014/main" id="{132C3A9A-C812-1B1D-A108-0A5D9F205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0840" y="2549135"/>
                <a:ext cx="0" cy="180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CDFD28A9-A0EE-EEFF-2DEA-43C409DBA3EB}"/>
                  </a:ext>
                </a:extLst>
              </p:cNvPr>
              <p:cNvSpPr txBox="1"/>
              <p:nvPr/>
            </p:nvSpPr>
            <p:spPr>
              <a:xfrm>
                <a:off x="9430223" y="2655597"/>
                <a:ext cx="17310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b="1" i="1">
                    <a:latin typeface="Arial" panose="020B0604020202020204" pitchFamily="34" charset="0"/>
                    <a:cs typeface="Arial" panose="020B0604020202020204" pitchFamily="34" charset="0"/>
                  </a:rPr>
                  <a:t>Average Value</a:t>
                </a:r>
                <a:endParaRPr lang="de-DE" b="1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4" name="Gewinkelte Verbindung 133">
                <a:extLst>
                  <a:ext uri="{FF2B5EF4-FFF2-40B4-BE49-F238E27FC236}">
                    <a16:creationId xmlns:a16="http://schemas.microsoft.com/office/drawing/2014/main" id="{538F901B-701F-ECFD-B044-65561992DE58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flipH="1">
                <a:off x="9905190" y="2949644"/>
                <a:ext cx="335629" cy="2160552"/>
              </a:xfrm>
              <a:prstGeom prst="bentConnector3">
                <a:avLst>
                  <a:gd name="adj1" fmla="val -2451"/>
                </a:avLst>
              </a:prstGeom>
              <a:ln w="12700">
                <a:tailEnd type="arrow" w="lg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BB8BB2A0-19A9-31A8-324A-F56A991B35A9}"/>
                  </a:ext>
                </a:extLst>
              </p:cNvPr>
              <p:cNvCxnSpPr>
                <a:stCxn id="64" idx="6"/>
                <a:endCxn id="92" idx="2"/>
              </p:cNvCxnSpPr>
              <p:nvPr/>
            </p:nvCxnSpPr>
            <p:spPr>
              <a:xfrm>
                <a:off x="5562698" y="3708000"/>
                <a:ext cx="3091524" cy="1227351"/>
              </a:xfrm>
              <a:prstGeom prst="straightConnector1">
                <a:avLst/>
              </a:prstGeom>
              <a:ln w="12700">
                <a:tailEnd type="arrow" w="lg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Gewinkelte Verbindung 62">
              <a:extLst>
                <a:ext uri="{FF2B5EF4-FFF2-40B4-BE49-F238E27FC236}">
                  <a16:creationId xmlns:a16="http://schemas.microsoft.com/office/drawing/2014/main" id="{FE6BED15-AE2A-5BA8-B4A5-469DF450254D}"/>
                </a:ext>
              </a:extLst>
            </p:cNvPr>
            <p:cNvCxnSpPr>
              <a:cxnSpLocks/>
            </p:cNvCxnSpPr>
            <p:nvPr/>
          </p:nvCxnSpPr>
          <p:spPr>
            <a:xfrm>
              <a:off x="8712061" y="3607314"/>
              <a:ext cx="603892" cy="680037"/>
            </a:xfrm>
            <a:prstGeom prst="bentConnector2">
              <a:avLst/>
            </a:prstGeom>
            <a:ln w="12700">
              <a:tailEnd type="arrow" w="lg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50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CD0B0-A807-15C0-BF40-2082363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latin typeface="Arial"/>
                <a:cs typeface="Calibri Light"/>
              </a:rPr>
              <a:t>Methods</a:t>
            </a:r>
            <a:endParaRPr lang="de-DE">
              <a:cs typeface="Calibri Ligh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58789A-498F-D3A6-9B3C-D38E899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7727B-A1CC-E4FF-28A4-6B6FD4D4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E99D8D9-D76A-7D1A-55D8-417B9B273BF8}"/>
              </a:ext>
            </a:extLst>
          </p:cNvPr>
          <p:cNvSpPr txBox="1">
            <a:spLocks/>
          </p:cNvSpPr>
          <p:nvPr/>
        </p:nvSpPr>
        <p:spPr>
          <a:xfrm>
            <a:off x="669831" y="1482906"/>
            <a:ext cx="10852337" cy="1038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sz="2400" b="1">
              <a:latin typeface="Arial"/>
              <a:cs typeface="Arial"/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4C639EBA-AEB5-314F-312D-088C3DEC1158}"/>
              </a:ext>
            </a:extLst>
          </p:cNvPr>
          <p:cNvCxnSpPr/>
          <p:nvPr/>
        </p:nvCxnSpPr>
        <p:spPr>
          <a:xfrm>
            <a:off x="8136000" y="2178919"/>
            <a:ext cx="0" cy="3950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40CC879-6611-0FBE-8818-2153DE5A109C}"/>
              </a:ext>
            </a:extLst>
          </p:cNvPr>
          <p:cNvCxnSpPr/>
          <p:nvPr/>
        </p:nvCxnSpPr>
        <p:spPr>
          <a:xfrm>
            <a:off x="4004541" y="2178919"/>
            <a:ext cx="0" cy="3950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0247271-5525-0A96-C343-B0441CCDD402}"/>
              </a:ext>
            </a:extLst>
          </p:cNvPr>
          <p:cNvSpPr txBox="1"/>
          <p:nvPr/>
        </p:nvSpPr>
        <p:spPr>
          <a:xfrm>
            <a:off x="753925" y="2895244"/>
            <a:ext cx="272465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ARIMA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models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for</a:t>
            </a:r>
            <a:r>
              <a:rPr lang="de-DE" dirty="0">
                <a:latin typeface="Arial"/>
                <a:cs typeface="Arial"/>
              </a:rPr>
              <a:t> time </a:t>
            </a:r>
            <a:r>
              <a:rPr lang="de-DE" dirty="0" err="1">
                <a:latin typeface="Arial"/>
                <a:cs typeface="Arial"/>
              </a:rPr>
              <a:t>series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forecasting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weather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characteristics</a:t>
            </a:r>
            <a:r>
              <a:rPr lang="de-DE" dirty="0">
                <a:latin typeface="Arial"/>
                <a:cs typeface="Arial"/>
              </a:rPr>
              <a:t> and </a:t>
            </a:r>
            <a:r>
              <a:rPr lang="de-DE" dirty="0" err="1">
                <a:latin typeface="Arial"/>
                <a:cs typeface="Arial"/>
              </a:rPr>
              <a:t>electricity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spot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market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prices</a:t>
            </a:r>
            <a:r>
              <a:rPr lang="de-DE" dirty="0">
                <a:latin typeface="Arial"/>
                <a:cs typeface="Arial"/>
              </a:rPr>
              <a:t>. Forecast </a:t>
            </a:r>
            <a:r>
              <a:rPr lang="de-DE" dirty="0" err="1">
                <a:latin typeface="Arial"/>
                <a:cs typeface="Arial"/>
              </a:rPr>
              <a:t>of</a:t>
            </a:r>
            <a:r>
              <a:rPr lang="de-DE" dirty="0">
                <a:latin typeface="Arial"/>
                <a:cs typeface="Arial"/>
              </a:rPr>
              <a:t> 10000 </a:t>
            </a:r>
            <a:r>
              <a:rPr lang="de-DE" dirty="0" err="1">
                <a:latin typeface="Arial"/>
                <a:cs typeface="Arial"/>
              </a:rPr>
              <a:t>future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hours</a:t>
            </a:r>
            <a:r>
              <a:rPr lang="de-DE" dirty="0">
                <a:latin typeface="Arial"/>
                <a:cs typeface="Arial"/>
              </a:rPr>
              <a:t> (</a:t>
            </a:r>
            <a:r>
              <a:rPr lang="de-DE" dirty="0" err="1">
                <a:latin typeface="Arial"/>
                <a:cs typeface="Arial"/>
              </a:rPr>
              <a:t>approx</a:t>
            </a:r>
            <a:r>
              <a:rPr lang="de-DE" dirty="0">
                <a:latin typeface="Arial"/>
                <a:cs typeface="Arial"/>
              </a:rPr>
              <a:t>. </a:t>
            </a:r>
            <a:r>
              <a:rPr lang="de-DE" dirty="0" err="1">
                <a:latin typeface="Arial"/>
                <a:cs typeface="Arial"/>
              </a:rPr>
              <a:t>one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year</a:t>
            </a:r>
            <a:r>
              <a:rPr lang="de-DE" dirty="0">
                <a:latin typeface="Arial"/>
                <a:cs typeface="Arial"/>
              </a:rPr>
              <a:t>).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0F47157-99FD-187C-6540-EB1A5E797868}"/>
              </a:ext>
            </a:extLst>
          </p:cNvPr>
          <p:cNvSpPr txBox="1"/>
          <p:nvPr/>
        </p:nvSpPr>
        <p:spPr>
          <a:xfrm>
            <a:off x="4613189" y="2895244"/>
            <a:ext cx="29968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Neural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Networks </a:t>
            </a:r>
            <a:r>
              <a:rPr lang="de-DE" dirty="0" err="1">
                <a:latin typeface="Arial"/>
                <a:cs typeface="Arial"/>
              </a:rPr>
              <a:t>as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well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as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Gradient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Boosting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and Random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forest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combinend</a:t>
            </a:r>
            <a:r>
              <a:rPr lang="de-DE" dirty="0">
                <a:latin typeface="Arial"/>
                <a:cs typeface="Arial"/>
              </a:rPr>
              <a:t> in a </a:t>
            </a:r>
            <a:r>
              <a:rPr lang="de-DE" dirty="0" err="1">
                <a:latin typeface="Arial"/>
                <a:cs typeface="Arial"/>
              </a:rPr>
              <a:t>stacked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ensemble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to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predict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PV </a:t>
            </a:r>
            <a:r>
              <a:rPr lang="de-DE" b="1" dirty="0" err="1">
                <a:solidFill>
                  <a:srgbClr val="4285F4"/>
                </a:solidFill>
                <a:latin typeface="Arial"/>
                <a:cs typeface="Arial"/>
              </a:rPr>
              <a:t>Production</a:t>
            </a:r>
            <a:r>
              <a:rPr lang="de-DE" b="1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with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forecasted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weather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characteristics</a:t>
            </a:r>
            <a:r>
              <a:rPr lang="de-DE" dirty="0">
                <a:latin typeface="Arial" panose="020B0604020202020204" pitchFamily="34" charset="0"/>
              </a:rPr>
              <a:t>.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endParaRPr lang="de-DE" dirty="0">
              <a:latin typeface="Arial"/>
              <a:cs typeface="Arial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6FEA5A4-7303-8ECB-10A9-E314917DCD17}"/>
              </a:ext>
            </a:extLst>
          </p:cNvPr>
          <p:cNvSpPr txBox="1"/>
          <p:nvPr/>
        </p:nvSpPr>
        <p:spPr>
          <a:xfrm>
            <a:off x="8625678" y="2886691"/>
            <a:ext cx="2896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</a:t>
            </a:r>
            <a:r>
              <a:rPr lang="de-DE" sz="1800" b="1" dirty="0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b="1" dirty="0" err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de-DE" sz="1800" b="1" dirty="0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fit. By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simulating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hourly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electricity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household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sizes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postal code.</a:t>
            </a:r>
          </a:p>
          <a:p>
            <a:endParaRPr lang="de-DE" dirty="0"/>
          </a:p>
        </p:txBody>
      </p:sp>
      <p:pic>
        <p:nvPicPr>
          <p:cNvPr id="8" name="Grafik 7" descr="Abwärtstrend-Diagramm Silhouette">
            <a:extLst>
              <a:ext uri="{FF2B5EF4-FFF2-40B4-BE49-F238E27FC236}">
                <a16:creationId xmlns:a16="http://schemas.microsoft.com/office/drawing/2014/main" id="{B5607338-3215-D094-2369-21290932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8000" y="1872000"/>
            <a:ext cx="914400" cy="914400"/>
          </a:xfrm>
          <a:prstGeom prst="rect">
            <a:avLst/>
          </a:prstGeom>
        </p:spPr>
      </p:pic>
      <p:pic>
        <p:nvPicPr>
          <p:cNvPr id="16" name="Grafik 15" descr="Kopf mit Zahnrädern Silhouette">
            <a:extLst>
              <a:ext uri="{FF2B5EF4-FFF2-40B4-BE49-F238E27FC236}">
                <a16:creationId xmlns:a16="http://schemas.microsoft.com/office/drawing/2014/main" id="{F4FD7376-32FE-74A4-5B92-63DADE2CC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2000" y="1908000"/>
            <a:ext cx="914400" cy="914400"/>
          </a:xfrm>
          <a:prstGeom prst="rect">
            <a:avLst/>
          </a:prstGeom>
        </p:spPr>
      </p:pic>
      <p:pic>
        <p:nvPicPr>
          <p:cNvPr id="7" name="Grafik 6" descr="Normalverteilung Silhouette">
            <a:extLst>
              <a:ext uri="{FF2B5EF4-FFF2-40B4-BE49-F238E27FC236}">
                <a16:creationId xmlns:a16="http://schemas.microsoft.com/office/drawing/2014/main" id="{588766F2-44B8-0C3A-1506-1C01B2FFA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8000" y="1872000"/>
            <a:ext cx="914400" cy="9144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62325EE-D6B4-2915-C8DC-3F9F925222EE}"/>
              </a:ext>
            </a:extLst>
          </p:cNvPr>
          <p:cNvSpPr txBox="1">
            <a:spLocks/>
          </p:cNvSpPr>
          <p:nvPr/>
        </p:nvSpPr>
        <p:spPr>
          <a:xfrm>
            <a:off x="468000" y="1404000"/>
            <a:ext cx="11322218" cy="1038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DE" sz="31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sz="31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employed</a:t>
            </a:r>
            <a:r>
              <a:rPr lang="de-DE" sz="31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3100" b="1" i="1" u="none" strike="noStrike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de-DE" sz="3100" b="1" i="1" u="none" strike="noStrike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b="1" i="1" u="none" strike="noStrike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3100" b="1" i="1" u="none" strike="noStrike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100" b="1" i="1" u="none" strike="noStrike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de-DE" sz="3100" b="1" i="1" u="none" strike="noStrike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3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33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3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de-DE" sz="33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de-DE" sz="33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33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3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ultimate</a:t>
            </a:r>
            <a:r>
              <a:rPr lang="de-DE" sz="33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300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r>
              <a:rPr lang="de-DE" sz="3300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b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32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lelogramm 5">
            <a:extLst>
              <a:ext uri="{FF2B5EF4-FFF2-40B4-BE49-F238E27FC236}">
                <a16:creationId xmlns:a16="http://schemas.microsoft.com/office/drawing/2014/main" id="{B7AEA15F-422A-9726-17E7-A284DC90FAD5}"/>
              </a:ext>
            </a:extLst>
          </p:cNvPr>
          <p:cNvSpPr/>
          <p:nvPr/>
        </p:nvSpPr>
        <p:spPr>
          <a:xfrm>
            <a:off x="-495718" y="5203568"/>
            <a:ext cx="6480882" cy="925638"/>
          </a:xfrm>
          <a:prstGeom prst="parallelogram">
            <a:avLst/>
          </a:prstGeom>
          <a:solidFill>
            <a:srgbClr val="4285F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Google Cloud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Learning and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geospatial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8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m 4">
            <a:extLst>
              <a:ext uri="{FF2B5EF4-FFF2-40B4-BE49-F238E27FC236}">
                <a16:creationId xmlns:a16="http://schemas.microsoft.com/office/drawing/2014/main" id="{91EF7CF2-10B0-65B1-DBBD-53AA0EE93CDE}"/>
              </a:ext>
            </a:extLst>
          </p:cNvPr>
          <p:cNvSpPr/>
          <p:nvPr/>
        </p:nvSpPr>
        <p:spPr>
          <a:xfrm rot="563477">
            <a:off x="3997359" y="-983982"/>
            <a:ext cx="11969680" cy="9583398"/>
          </a:xfrm>
          <a:prstGeom prst="parallelogram">
            <a:avLst/>
          </a:prstGeom>
          <a:solidFill>
            <a:srgbClr val="4285F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37EC3-BF9B-2F29-F1FC-20EDA56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9E4CDE58-F6D9-3FF3-6D3E-258FDF1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Juni 2023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060408-6A9D-4267-FE1E-76709D1A627B}"/>
              </a:ext>
            </a:extLst>
          </p:cNvPr>
          <p:cNvSpPr txBox="1"/>
          <p:nvPr/>
        </p:nvSpPr>
        <p:spPr>
          <a:xfrm>
            <a:off x="9816756" y="19358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544CD2B-87F4-47D3-C926-6A72800F0710}"/>
              </a:ext>
            </a:extLst>
          </p:cNvPr>
          <p:cNvSpPr txBox="1"/>
          <p:nvPr/>
        </p:nvSpPr>
        <p:spPr>
          <a:xfrm>
            <a:off x="7015891" y="2388972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9C3C72E-BB55-1282-2F85-B38DF8D3E9E0}"/>
              </a:ext>
            </a:extLst>
          </p:cNvPr>
          <p:cNvSpPr txBox="1"/>
          <p:nvPr/>
        </p:nvSpPr>
        <p:spPr>
          <a:xfrm>
            <a:off x="7002162" y="248508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pic>
        <p:nvPicPr>
          <p:cNvPr id="4" name="Grafik 3" descr="Ein Bild, das computer, Computer, Text, Screenshot enthält.&#10;&#10;Automatisch generierte Beschreibung">
            <a:extLst>
              <a:ext uri="{FF2B5EF4-FFF2-40B4-BE49-F238E27FC236}">
                <a16:creationId xmlns:a16="http://schemas.microsoft.com/office/drawing/2014/main" id="{169BA7AF-8BCD-4AEB-5C71-28E31DF94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9" t="9607" r="14816" b="6670"/>
          <a:stretch/>
        </p:blipFill>
        <p:spPr>
          <a:xfrm>
            <a:off x="4442783" y="780565"/>
            <a:ext cx="7971557" cy="594090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4E9041-9D93-9B96-96E4-A06E267C00F3}"/>
              </a:ext>
            </a:extLst>
          </p:cNvPr>
          <p:cNvSpPr txBox="1"/>
          <p:nvPr/>
        </p:nvSpPr>
        <p:spPr>
          <a:xfrm>
            <a:off x="6521500" y="220878"/>
            <a:ext cx="519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visualized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an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Google </a:t>
            </a:r>
            <a:r>
              <a:rPr lang="de-DE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Looker</a:t>
            </a:r>
            <a:r>
              <a:rPr lang="de-DE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Studio:</a:t>
            </a:r>
            <a:endParaRPr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85A4FEB-5C10-0644-2D4A-3A3295CC8A75}"/>
              </a:ext>
            </a:extLst>
          </p:cNvPr>
          <p:cNvSpPr txBox="1"/>
          <p:nvPr/>
        </p:nvSpPr>
        <p:spPr>
          <a:xfrm>
            <a:off x="1051497" y="1624943"/>
            <a:ext cx="3300761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chemeClr val="tx1"/>
              </a:buClr>
            </a:pPr>
            <a:r>
              <a:rPr lang="de-DE" sz="2000" b="1" dirty="0">
                <a:solidFill>
                  <a:srgbClr val="4285F4"/>
                </a:solidFill>
                <a:latin typeface="Arial"/>
                <a:cs typeface="Arial"/>
              </a:rPr>
              <a:t>Maps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visualizing</a:t>
            </a:r>
            <a:r>
              <a:rPr lang="de-DE" sz="2000" dirty="0">
                <a:latin typeface="Arial"/>
                <a:cs typeface="Arial"/>
              </a:rPr>
              <a:t> annual </a:t>
            </a:r>
            <a:r>
              <a:rPr lang="de-DE" sz="2000" dirty="0" err="1">
                <a:latin typeface="Arial"/>
                <a:cs typeface="Arial"/>
              </a:rPr>
              <a:t>savings</a:t>
            </a:r>
            <a:r>
              <a:rPr lang="de-DE" sz="2000" dirty="0">
                <a:latin typeface="Arial"/>
                <a:cs typeface="Arial"/>
              </a:rPr>
              <a:t> in postal </a:t>
            </a:r>
            <a:r>
              <a:rPr lang="de-DE" sz="2000" dirty="0" err="1">
                <a:latin typeface="Arial"/>
                <a:cs typeface="Arial"/>
              </a:rPr>
              <a:t>codes</a:t>
            </a:r>
            <a:endParaRPr lang="de-DE" sz="2000" dirty="0">
              <a:latin typeface="Arial"/>
              <a:cs typeface="Arial"/>
            </a:endParaRPr>
          </a:p>
          <a:p>
            <a:pPr>
              <a:buClr>
                <a:schemeClr val="tx1"/>
              </a:buClr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de-DE" sz="2000" b="1" dirty="0">
                <a:solidFill>
                  <a:srgbClr val="4285F4"/>
                </a:solidFill>
                <a:latin typeface="Arial"/>
                <a:cs typeface="Arial"/>
              </a:rPr>
              <a:t>KPIs:</a:t>
            </a:r>
            <a:r>
              <a:rPr lang="de-DE" sz="2000" dirty="0">
                <a:latin typeface="Arial"/>
                <a:cs typeface="Arial"/>
              </a:rPr>
              <a:t> </a:t>
            </a:r>
          </a:p>
          <a:p>
            <a:endParaRPr lang="de-DE" sz="2000" dirty="0">
              <a:latin typeface="Arial"/>
              <a:cs typeface="Arial"/>
            </a:endParaRPr>
          </a:p>
          <a:p>
            <a:pPr marL="457200" indent="-457200">
              <a:buClr>
                <a:srgbClr val="000000"/>
              </a:buClr>
              <a:buAutoNum type="arabicPeriod"/>
            </a:pPr>
            <a:r>
              <a:rPr lang="de-DE" sz="2000" dirty="0">
                <a:latin typeface="Arial"/>
                <a:cs typeface="Arial"/>
              </a:rPr>
              <a:t>Impact </a:t>
            </a:r>
            <a:r>
              <a:rPr lang="de-DE" sz="2000" dirty="0" err="1">
                <a:latin typeface="Arial"/>
                <a:cs typeface="Arial"/>
              </a:rPr>
              <a:t>of</a:t>
            </a:r>
            <a:r>
              <a:rPr lang="de-DE" sz="2000" dirty="0">
                <a:latin typeface="Arial"/>
                <a:cs typeface="Arial"/>
              </a:rPr>
              <a:t> </a:t>
            </a:r>
            <a:r>
              <a:rPr lang="de-DE" sz="2000" dirty="0" err="1">
                <a:latin typeface="Arial"/>
                <a:cs typeface="Arial"/>
              </a:rPr>
              <a:t>selecting</a:t>
            </a:r>
            <a:r>
              <a:rPr lang="de-DE" sz="2000" dirty="0">
                <a:latin typeface="Arial"/>
                <a:cs typeface="Arial"/>
              </a:rPr>
              <a:t> high potential </a:t>
            </a:r>
            <a:r>
              <a:rPr lang="de-DE" sz="2000" dirty="0" err="1">
                <a:latin typeface="Arial"/>
                <a:cs typeface="Arial"/>
              </a:rPr>
              <a:t>regions</a:t>
            </a:r>
            <a:endParaRPr lang="de-DE" sz="2000" dirty="0">
              <a:latin typeface="Arial"/>
              <a:cs typeface="Arial"/>
            </a:endParaRPr>
          </a:p>
          <a:p>
            <a:pPr marL="457200" indent="-457200">
              <a:buClr>
                <a:srgbClr val="000000"/>
              </a:buClr>
              <a:buAutoNum type="arabicPeriod"/>
            </a:pPr>
            <a:r>
              <a:rPr lang="de-DE" sz="2000" dirty="0">
                <a:latin typeface="Arial"/>
                <a:cs typeface="Arial"/>
              </a:rPr>
              <a:t>Impact on BEP </a:t>
            </a:r>
            <a:r>
              <a:rPr lang="de-DE" sz="2000" dirty="0" err="1">
                <a:latin typeface="Arial"/>
                <a:cs typeface="Arial"/>
              </a:rPr>
              <a:t>with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increased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electricity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price</a:t>
            </a:r>
            <a:r>
              <a:rPr lang="de-DE" sz="2000" dirty="0">
                <a:latin typeface="Arial"/>
                <a:cs typeface="Arial"/>
              </a:rPr>
              <a:t> and </a:t>
            </a:r>
            <a:r>
              <a:rPr lang="de-DE" sz="2000" dirty="0" err="1">
                <a:latin typeface="Arial"/>
                <a:cs typeface="Arial"/>
              </a:rPr>
              <a:t>feed</a:t>
            </a:r>
            <a:r>
              <a:rPr lang="de-DE" sz="2000" dirty="0">
                <a:latin typeface="Arial"/>
                <a:cs typeface="Arial"/>
              </a:rPr>
              <a:t>-in </a:t>
            </a:r>
            <a:r>
              <a:rPr lang="de-DE" sz="2000" dirty="0" err="1">
                <a:latin typeface="Arial"/>
                <a:cs typeface="Arial"/>
              </a:rPr>
              <a:t>tariffs</a:t>
            </a:r>
            <a:endParaRPr lang="de-DE" sz="2000" dirty="0">
              <a:latin typeface="Arial"/>
              <a:cs typeface="Arial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dirty="0">
                <a:latin typeface="Arial"/>
                <a:cs typeface="Arial"/>
              </a:rPr>
              <a:t>support </a:t>
            </a:r>
            <a:r>
              <a:rPr lang="de-DE" sz="2000" dirty="0" err="1">
                <a:latin typeface="Arial"/>
                <a:cs typeface="Arial"/>
              </a:rPr>
              <a:t>data-driven</a:t>
            </a:r>
            <a:r>
              <a:rPr lang="de-DE" sz="2000" dirty="0">
                <a:latin typeface="Arial"/>
                <a:cs typeface="Arial"/>
              </a:rPr>
              <a:t> </a:t>
            </a:r>
            <a:r>
              <a:rPr lang="de-DE" sz="2000" dirty="0" err="1">
                <a:latin typeface="Arial"/>
                <a:cs typeface="Arial"/>
              </a:rPr>
              <a:t>decision</a:t>
            </a:r>
            <a:r>
              <a:rPr lang="de-DE" sz="2000" dirty="0">
                <a:latin typeface="Arial"/>
                <a:cs typeface="Arial"/>
              </a:rPr>
              <a:t> </a:t>
            </a:r>
            <a:r>
              <a:rPr lang="de-DE" sz="2000" dirty="0" err="1">
                <a:latin typeface="Arial"/>
                <a:cs typeface="Arial"/>
              </a:rPr>
              <a:t>making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of</a:t>
            </a:r>
            <a:r>
              <a:rPr lang="de-DE" sz="2000" dirty="0">
                <a:latin typeface="Arial"/>
                <a:cs typeface="Arial"/>
              </a:rPr>
              <a:t> </a:t>
            </a:r>
            <a:r>
              <a:rPr lang="de-DE" sz="2000" dirty="0" err="1">
                <a:latin typeface="Arial"/>
                <a:cs typeface="Arial"/>
              </a:rPr>
              <a:t>stakeholders</a:t>
            </a:r>
            <a:endParaRPr lang="de-DE" sz="2000" err="1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Arial"/>
              <a:cs typeface="Arial"/>
            </a:endParaRPr>
          </a:p>
        </p:txBody>
      </p:sp>
      <p:pic>
        <p:nvPicPr>
          <p:cNvPr id="10" name="Grafik 9" descr="Ein Bild, das Text, Screenshot, Karte enthält.&#10;&#10;Automatisch generierte Beschreibung">
            <a:extLst>
              <a:ext uri="{FF2B5EF4-FFF2-40B4-BE49-F238E27FC236}">
                <a16:creationId xmlns:a16="http://schemas.microsoft.com/office/drawing/2014/main" id="{56EA66A5-F957-40B3-1E08-98C1647A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704" y="1259835"/>
            <a:ext cx="6042454" cy="4419070"/>
          </a:xfrm>
          <a:prstGeom prst="rect">
            <a:avLst/>
          </a:prstGeom>
        </p:spPr>
      </p:pic>
      <p:pic>
        <p:nvPicPr>
          <p:cNvPr id="15" name="Grafik 14" descr="Kreis mit Pfeil nach links Silhouette">
            <a:extLst>
              <a:ext uri="{FF2B5EF4-FFF2-40B4-BE49-F238E27FC236}">
                <a16:creationId xmlns:a16="http://schemas.microsoft.com/office/drawing/2014/main" id="{740AFE91-783B-0BEC-FAF9-B4B4A3546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903" y="4990760"/>
            <a:ext cx="484594" cy="4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9E4CDE58-F6D9-3FF3-6D3E-258FDF1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060408-6A9D-4267-FE1E-76709D1A627B}"/>
              </a:ext>
            </a:extLst>
          </p:cNvPr>
          <p:cNvSpPr txBox="1"/>
          <p:nvPr/>
        </p:nvSpPr>
        <p:spPr>
          <a:xfrm>
            <a:off x="9816756" y="19358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544CD2B-87F4-47D3-C926-6A72800F0710}"/>
              </a:ext>
            </a:extLst>
          </p:cNvPr>
          <p:cNvSpPr txBox="1"/>
          <p:nvPr/>
        </p:nvSpPr>
        <p:spPr>
          <a:xfrm>
            <a:off x="7015891" y="2388972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D281DD-911D-3822-E4DE-3F504A8E8606}"/>
              </a:ext>
            </a:extLst>
          </p:cNvPr>
          <p:cNvSpPr txBox="1"/>
          <p:nvPr/>
        </p:nvSpPr>
        <p:spPr>
          <a:xfrm>
            <a:off x="491215" y="2663817"/>
            <a:ext cx="9444937" cy="9541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 b="1" dirty="0" err="1">
                <a:latin typeface="Arial"/>
                <a:ea typeface="+mn-lt"/>
                <a:cs typeface="Arial"/>
              </a:rPr>
              <a:t>We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solidFill>
                  <a:srgbClr val="4285F4"/>
                </a:solidFill>
                <a:latin typeface="Arial"/>
                <a:ea typeface="+mn-lt"/>
                <a:cs typeface="Arial"/>
              </a:rPr>
              <a:t>empower</a:t>
            </a:r>
            <a:r>
              <a:rPr lang="de-DE" sz="2800" b="1" dirty="0">
                <a:solidFill>
                  <a:srgbClr val="4285F4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the</a:t>
            </a:r>
            <a:r>
              <a:rPr lang="de-DE" sz="2800" b="1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r>
              <a:rPr lang="de-DE" sz="2800" b="1" dirty="0" err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german</a:t>
            </a:r>
            <a:r>
              <a:rPr lang="de-DE" sz="2800" b="1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solidFill>
                  <a:srgbClr val="4285F4"/>
                </a:solidFill>
                <a:latin typeface="Arial"/>
                <a:ea typeface="+mn-lt"/>
                <a:cs typeface="Arial"/>
              </a:rPr>
              <a:t>society</a:t>
            </a:r>
            <a:r>
              <a:rPr lang="de-DE" sz="2800" b="1" dirty="0">
                <a:solidFill>
                  <a:srgbClr val="4285F4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to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drive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renewable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solidFill>
                  <a:srgbClr val="4285F4"/>
                </a:solidFill>
                <a:latin typeface="Arial"/>
                <a:ea typeface="+mn-lt"/>
                <a:cs typeface="Arial"/>
              </a:rPr>
              <a:t>energy</a:t>
            </a:r>
            <a:r>
              <a:rPr lang="de-DE" sz="2800" b="1" dirty="0">
                <a:solidFill>
                  <a:srgbClr val="4285F4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solidFill>
                  <a:srgbClr val="4285F4"/>
                </a:solidFill>
                <a:latin typeface="Arial"/>
                <a:ea typeface="+mn-lt"/>
                <a:cs typeface="Arial"/>
              </a:rPr>
              <a:t>transition</a:t>
            </a:r>
            <a:r>
              <a:rPr lang="de-DE" sz="2800" b="1" dirty="0">
                <a:solidFill>
                  <a:srgbClr val="4285F4"/>
                </a:solidFill>
                <a:latin typeface="Arial"/>
                <a:ea typeface="+mn-lt"/>
                <a:cs typeface="Arial"/>
              </a:rPr>
              <a:t> </a:t>
            </a:r>
            <a:r>
              <a:rPr lang="de-DE" sz="2800" b="1" dirty="0">
                <a:latin typeface="Arial"/>
                <a:ea typeface="+mn-lt"/>
                <a:cs typeface="Arial"/>
              </a:rPr>
              <a:t>via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our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data</a:t>
            </a:r>
            <a:r>
              <a:rPr lang="de-DE" sz="2800" b="1" dirty="0">
                <a:latin typeface="Arial"/>
                <a:ea typeface="+mn-lt"/>
                <a:cs typeface="Arial"/>
              </a:rPr>
              <a:t>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pipeline</a:t>
            </a:r>
            <a:r>
              <a:rPr lang="de-DE" sz="2800" b="1" dirty="0">
                <a:latin typeface="Arial"/>
                <a:ea typeface="+mn-lt"/>
                <a:cs typeface="Arial"/>
              </a:rPr>
              <a:t> and </a:t>
            </a:r>
            <a:r>
              <a:rPr lang="de-DE" sz="2800" b="1" dirty="0" err="1">
                <a:latin typeface="Arial"/>
                <a:ea typeface="+mn-lt"/>
                <a:cs typeface="Arial"/>
              </a:rPr>
              <a:t>insights</a:t>
            </a:r>
            <a:r>
              <a:rPr lang="de-DE" sz="2800" b="1" dirty="0">
                <a:latin typeface="Arial"/>
                <a:ea typeface="+mn-lt"/>
                <a:cs typeface="Arial"/>
              </a:rPr>
              <a:t>.</a:t>
            </a:r>
            <a:endParaRPr lang="de-DE" sz="2800" dirty="0">
              <a:cs typeface="Calibri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E6CFBE1-766F-253E-3CBC-53C2B8CEA29F}"/>
              </a:ext>
            </a:extLst>
          </p:cNvPr>
          <p:cNvSpPr/>
          <p:nvPr/>
        </p:nvSpPr>
        <p:spPr>
          <a:xfrm>
            <a:off x="122663" y="689811"/>
            <a:ext cx="5091022" cy="946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0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45F4939E-5F12-E87C-75C3-6F97B31A58E3}"/>
              </a:ext>
            </a:extLst>
          </p:cNvPr>
          <p:cNvSpPr txBox="1"/>
          <p:nvPr/>
        </p:nvSpPr>
        <p:spPr>
          <a:xfrm>
            <a:off x="14591934" y="-2519113"/>
            <a:ext cx="315388" cy="599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E37EC3-BF9B-2F29-F1FC-20EDA567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err="1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de-DE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9E4CDE58-F6D9-3FF3-6D3E-258FDF18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3700" y="6372000"/>
            <a:ext cx="2743200" cy="365125"/>
          </a:xfrm>
        </p:spPr>
        <p:txBody>
          <a:bodyPr/>
          <a:lstStyle/>
          <a:p>
            <a:r>
              <a:rPr lang="de-DE"/>
              <a:t>Juni 2023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F060408-6A9D-4267-FE1E-76709D1A627B}"/>
              </a:ext>
            </a:extLst>
          </p:cNvPr>
          <p:cNvSpPr txBox="1"/>
          <p:nvPr/>
        </p:nvSpPr>
        <p:spPr>
          <a:xfrm>
            <a:off x="9816756" y="193589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544CD2B-87F4-47D3-C926-6A72800F0710}"/>
              </a:ext>
            </a:extLst>
          </p:cNvPr>
          <p:cNvSpPr txBox="1"/>
          <p:nvPr/>
        </p:nvSpPr>
        <p:spPr>
          <a:xfrm>
            <a:off x="7015891" y="2388972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E9C3C72E-BB55-1282-2F85-B38DF8D3E9E0}"/>
              </a:ext>
            </a:extLst>
          </p:cNvPr>
          <p:cNvSpPr txBox="1"/>
          <p:nvPr/>
        </p:nvSpPr>
        <p:spPr>
          <a:xfrm>
            <a:off x="7002162" y="2485081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DA861D-0507-47D6-C0EA-EE450B65EF37}"/>
              </a:ext>
            </a:extLst>
          </p:cNvPr>
          <p:cNvSpPr txBox="1"/>
          <p:nvPr/>
        </p:nvSpPr>
        <p:spPr>
          <a:xfrm>
            <a:off x="334833" y="2989047"/>
            <a:ext cx="2325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derived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u="none" strike="noStrike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de-DE" b="1" i="1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i="1" u="none" strike="noStrike" err="1"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de-DE" b="1" i="1">
                <a:solidFill>
                  <a:srgbClr val="4285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9" name="Grafik 8" descr="Kreis mit Pfeil nach links Silhouette">
            <a:extLst>
              <a:ext uri="{FF2B5EF4-FFF2-40B4-BE49-F238E27FC236}">
                <a16:creationId xmlns:a16="http://schemas.microsoft.com/office/drawing/2014/main" id="{B496DE95-B595-581C-1C73-6F4A36EFF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000" y="3240000"/>
            <a:ext cx="914400" cy="914400"/>
          </a:xfrm>
          <a:prstGeom prst="rect">
            <a:avLst/>
          </a:prstGeom>
        </p:spPr>
      </p:pic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80A4025-B5E5-004F-FA9C-4F29C812E29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157200" y="1419246"/>
            <a:ext cx="0" cy="1820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23E577-242B-BAD3-41EB-CF1D77EA99BC}"/>
              </a:ext>
            </a:extLst>
          </p:cNvPr>
          <p:cNvSpPr txBox="1"/>
          <p:nvPr/>
        </p:nvSpPr>
        <p:spPr>
          <a:xfrm>
            <a:off x="4561941" y="3223745"/>
            <a:ext cx="518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u="none" strike="noStrike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Hypothetical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b="0" i="0" u="none" strike="noStrike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u="none" strike="noStrike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de-DE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DDA25B4-64BB-4C72-0B02-94A3692C20B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57200" y="4154400"/>
            <a:ext cx="4011" cy="20052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Parallelogramm 23">
            <a:extLst>
              <a:ext uri="{FF2B5EF4-FFF2-40B4-BE49-F238E27FC236}">
                <a16:creationId xmlns:a16="http://schemas.microsoft.com/office/drawing/2014/main" id="{BD3012C3-EBD4-724C-8672-B6388BFDEA0D}"/>
              </a:ext>
            </a:extLst>
          </p:cNvPr>
          <p:cNvSpPr/>
          <p:nvPr/>
        </p:nvSpPr>
        <p:spPr>
          <a:xfrm>
            <a:off x="4608000" y="1296000"/>
            <a:ext cx="6876000" cy="1332000"/>
          </a:xfrm>
          <a:prstGeom prst="parallelogram">
            <a:avLst/>
          </a:prstGeom>
          <a:solidFill>
            <a:srgbClr val="4285F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/>
                <a:ea typeface="+mn-lt"/>
                <a:cs typeface="Arial"/>
              </a:rPr>
              <a:t>Select high potential </a:t>
            </a:r>
            <a:r>
              <a:rPr lang="de-DE" b="1" dirty="0" err="1">
                <a:latin typeface="Arial"/>
                <a:ea typeface="+mn-lt"/>
                <a:cs typeface="Arial"/>
              </a:rPr>
              <a:t>regions</a:t>
            </a:r>
            <a:r>
              <a:rPr lang="de-DE" dirty="0">
                <a:latin typeface="Arial"/>
                <a:ea typeface="+mn-lt"/>
                <a:cs typeface="Arial"/>
              </a:rPr>
              <a:t>: </a:t>
            </a:r>
          </a:p>
          <a:p>
            <a:r>
              <a:rPr lang="de-DE" dirty="0" err="1">
                <a:latin typeface="Arial"/>
                <a:ea typeface="Calibri"/>
                <a:cs typeface="Arial"/>
              </a:rPr>
              <a:t>maximize</a:t>
            </a:r>
            <a:r>
              <a:rPr lang="de-DE" dirty="0">
                <a:latin typeface="Arial"/>
                <a:ea typeface="Calibri"/>
                <a:cs typeface="Arial"/>
              </a:rPr>
              <a:t> potential </a:t>
            </a:r>
            <a:r>
              <a:rPr lang="de-DE" dirty="0" err="1">
                <a:latin typeface="Arial"/>
                <a:ea typeface="Calibri"/>
                <a:cs typeface="Arial"/>
              </a:rPr>
              <a:t>customers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accelerate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transition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to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renewable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energy</a:t>
            </a:r>
            <a:endParaRPr lang="de-DE" dirty="0">
              <a:latin typeface="Arial"/>
              <a:ea typeface="Calibri"/>
              <a:cs typeface="Arial"/>
            </a:endParaRPr>
          </a:p>
          <a:p>
            <a:pPr algn="ctr"/>
            <a:endParaRPr lang="de-D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7C2DD3D-65D3-FECE-0546-9E65B3AF7944}"/>
              </a:ext>
            </a:extLst>
          </p:cNvPr>
          <p:cNvSpPr/>
          <p:nvPr/>
        </p:nvSpPr>
        <p:spPr>
          <a:xfrm>
            <a:off x="4257280" y="1387749"/>
            <a:ext cx="972000" cy="97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Grafik 3" descr="Glühbirne und Zahnrad Silhouette">
            <a:extLst>
              <a:ext uri="{FF2B5EF4-FFF2-40B4-BE49-F238E27FC236}">
                <a16:creationId xmlns:a16="http://schemas.microsoft.com/office/drawing/2014/main" id="{7501621B-0DB3-D32F-BA8E-9477FC17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0348" y="1526285"/>
            <a:ext cx="705864" cy="705864"/>
          </a:xfrm>
          <a:prstGeom prst="rect">
            <a:avLst/>
          </a:prstGeom>
        </p:spPr>
      </p:pic>
      <p:sp>
        <p:nvSpPr>
          <p:cNvPr id="26" name="Parallelogramm 25">
            <a:extLst>
              <a:ext uri="{FF2B5EF4-FFF2-40B4-BE49-F238E27FC236}">
                <a16:creationId xmlns:a16="http://schemas.microsoft.com/office/drawing/2014/main" id="{5490BEC2-78AB-8F21-36B9-55AA625DB3DA}"/>
              </a:ext>
            </a:extLst>
          </p:cNvPr>
          <p:cNvSpPr/>
          <p:nvPr/>
        </p:nvSpPr>
        <p:spPr>
          <a:xfrm>
            <a:off x="4187596" y="3168000"/>
            <a:ext cx="6876000" cy="1332000"/>
          </a:xfrm>
          <a:prstGeom prst="parallelogram">
            <a:avLst/>
          </a:prstGeom>
          <a:solidFill>
            <a:srgbClr val="4285F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b="1" dirty="0">
              <a:latin typeface="Arial"/>
              <a:cs typeface="Arial"/>
            </a:endParaRPr>
          </a:p>
          <a:p>
            <a:endParaRPr lang="de-DE" b="1" dirty="0">
              <a:latin typeface="Arial"/>
              <a:cs typeface="Arial"/>
            </a:endParaRPr>
          </a:p>
          <a:p>
            <a:r>
              <a:rPr lang="de-DE" b="1" dirty="0" err="1">
                <a:latin typeface="Arial"/>
                <a:cs typeface="Arial"/>
              </a:rPr>
              <a:t>Evaluate</a:t>
            </a:r>
            <a:r>
              <a:rPr lang="de-DE" b="1" dirty="0">
                <a:latin typeface="Arial"/>
                <a:cs typeface="Arial"/>
              </a:rPr>
              <a:t> potential </a:t>
            </a:r>
            <a:r>
              <a:rPr lang="de-DE" b="1" dirty="0" err="1">
                <a:latin typeface="Arial"/>
                <a:cs typeface="Arial"/>
              </a:rPr>
              <a:t>scenarios</a:t>
            </a:r>
            <a:r>
              <a:rPr lang="de-DE" b="1" dirty="0">
                <a:latin typeface="Arial"/>
                <a:cs typeface="Arial"/>
              </a:rPr>
              <a:t>:</a:t>
            </a:r>
            <a:endParaRPr lang="de-D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latin typeface="Arial"/>
                <a:cs typeface="Arial"/>
              </a:rPr>
              <a:t>e.g. </a:t>
            </a:r>
            <a:r>
              <a:rPr lang="de-DE" dirty="0" err="1">
                <a:latin typeface="Arial"/>
                <a:cs typeface="Arial"/>
              </a:rPr>
              <a:t>electricity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price</a:t>
            </a:r>
            <a:r>
              <a:rPr lang="de-DE" dirty="0">
                <a:latin typeface="Arial"/>
                <a:cs typeface="Arial"/>
              </a:rPr>
              <a:t> and </a:t>
            </a:r>
            <a:r>
              <a:rPr lang="de-DE" dirty="0" err="1">
                <a:latin typeface="Arial"/>
                <a:cs typeface="Arial"/>
              </a:rPr>
              <a:t>feed</a:t>
            </a:r>
            <a:r>
              <a:rPr lang="de-DE" dirty="0">
                <a:latin typeface="Arial"/>
                <a:cs typeface="Arial"/>
              </a:rPr>
              <a:t>-in </a:t>
            </a:r>
            <a:r>
              <a:rPr lang="de-DE" dirty="0" err="1">
                <a:latin typeface="Arial"/>
                <a:cs typeface="Arial"/>
              </a:rPr>
              <a:t>tariff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increase</a:t>
            </a:r>
            <a:r>
              <a:rPr lang="de-DE" dirty="0">
                <a:latin typeface="Arial"/>
                <a:cs typeface="Arial"/>
              </a:rPr>
              <a:t> </a:t>
            </a:r>
            <a:r>
              <a:rPr lang="de-DE" dirty="0" err="1">
                <a:latin typeface="Arial"/>
                <a:cs typeface="Arial"/>
              </a:rPr>
              <a:t>advocate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for</a:t>
            </a:r>
            <a:r>
              <a:rPr lang="de-DE" dirty="0">
                <a:latin typeface="Arial"/>
                <a:cs typeface="Arial"/>
              </a:rPr>
              <a:t> </a:t>
            </a:r>
            <a:r>
              <a:rPr lang="de-DE" dirty="0" err="1">
                <a:latin typeface="Arial"/>
                <a:cs typeface="Arial"/>
              </a:rPr>
              <a:t>earlier</a:t>
            </a:r>
            <a:r>
              <a:rPr lang="de-DE" dirty="0">
                <a:latin typeface="Arial"/>
                <a:cs typeface="Arial"/>
              </a:rPr>
              <a:t> PV </a:t>
            </a:r>
            <a:r>
              <a:rPr lang="de-DE" dirty="0" err="1">
                <a:latin typeface="Arial"/>
                <a:cs typeface="Arial"/>
              </a:rPr>
              <a:t>adoption</a:t>
            </a:r>
            <a:r>
              <a:rPr lang="de-DE" dirty="0">
                <a:latin typeface="Arial"/>
                <a:cs typeface="Arial"/>
              </a:rPr>
              <a:t>.</a:t>
            </a:r>
            <a:br>
              <a:rPr lang="de-DE" dirty="0">
                <a:effectLst/>
              </a:rPr>
            </a:br>
            <a:endParaRPr lang="de-DE" dirty="0">
              <a:effectLst/>
            </a:endParaRPr>
          </a:p>
          <a:p>
            <a:br>
              <a:rPr lang="de-DE" dirty="0">
                <a:effectLst/>
              </a:rPr>
            </a:br>
            <a:endParaRPr lang="de-DE" dirty="0">
              <a:effectLst/>
            </a:endParaRPr>
          </a:p>
          <a:p>
            <a:pPr algn="ctr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90721D-69A5-126C-59AF-2BDBF4D456FC}"/>
              </a:ext>
            </a:extLst>
          </p:cNvPr>
          <p:cNvSpPr/>
          <p:nvPr/>
        </p:nvSpPr>
        <p:spPr>
          <a:xfrm>
            <a:off x="3878710" y="3276000"/>
            <a:ext cx="972000" cy="97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Grafik 20" descr="Balkendiagramm mit Aufwärtstrend Silhouette">
            <a:extLst>
              <a:ext uri="{FF2B5EF4-FFF2-40B4-BE49-F238E27FC236}">
                <a16:creationId xmlns:a16="http://schemas.microsoft.com/office/drawing/2014/main" id="{C36AB3AB-800A-3A5A-2077-DB09EB71D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3106" y="3371815"/>
            <a:ext cx="792000" cy="792000"/>
          </a:xfrm>
          <a:prstGeom prst="rect">
            <a:avLst/>
          </a:prstGeom>
        </p:spPr>
      </p:pic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467333E9-F2CE-CEAD-4D6E-94880F399045}"/>
              </a:ext>
            </a:extLst>
          </p:cNvPr>
          <p:cNvSpPr/>
          <p:nvPr/>
        </p:nvSpPr>
        <p:spPr>
          <a:xfrm>
            <a:off x="3775450" y="5040000"/>
            <a:ext cx="6876000" cy="1332000"/>
          </a:xfrm>
          <a:prstGeom prst="parallelogram">
            <a:avLst/>
          </a:prstGeom>
          <a:solidFill>
            <a:srgbClr val="4285F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de-D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 err="1">
                <a:latin typeface="Arial"/>
                <a:cs typeface="Arial"/>
              </a:rPr>
              <a:t>Prioritize</a:t>
            </a:r>
            <a:r>
              <a:rPr lang="de-DE" b="1" dirty="0">
                <a:latin typeface="Arial"/>
                <a:cs typeface="Arial"/>
              </a:rPr>
              <a:t> Transparency:</a:t>
            </a:r>
            <a:endParaRPr lang="de-DE" b="1" dirty="0"/>
          </a:p>
          <a:p>
            <a:r>
              <a:rPr lang="de-DE" dirty="0" err="1">
                <a:latin typeface="Arial"/>
                <a:ea typeface="Calibri"/>
                <a:cs typeface="Arial"/>
              </a:rPr>
              <a:t>Allow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synergy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effects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of</a:t>
            </a:r>
            <a:r>
              <a:rPr lang="de-DE" dirty="0">
                <a:latin typeface="Arial"/>
                <a:ea typeface="Calibri"/>
                <a:cs typeface="Arial"/>
              </a:rPr>
              <a:t> different </a:t>
            </a:r>
            <a:r>
              <a:rPr lang="de-DE" dirty="0" err="1">
                <a:latin typeface="Arial"/>
                <a:ea typeface="Calibri"/>
                <a:cs typeface="Arial"/>
              </a:rPr>
              <a:t>data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sources</a:t>
            </a:r>
            <a:r>
              <a:rPr lang="de-DE" dirty="0">
                <a:latin typeface="Arial"/>
                <a:ea typeface="Calibri"/>
                <a:cs typeface="Arial"/>
              </a:rPr>
              <a:t>, </a:t>
            </a:r>
            <a:r>
              <a:rPr lang="de-DE" dirty="0" err="1">
                <a:latin typeface="Arial"/>
                <a:ea typeface="Calibri"/>
                <a:cs typeface="Arial"/>
              </a:rPr>
              <a:t>analyses</a:t>
            </a:r>
            <a:r>
              <a:rPr lang="de-DE" dirty="0">
                <a:latin typeface="Arial"/>
                <a:ea typeface="Calibri"/>
                <a:cs typeface="Arial"/>
              </a:rPr>
              <a:t> and </a:t>
            </a:r>
            <a:r>
              <a:rPr lang="de-DE" dirty="0" err="1">
                <a:latin typeface="Arial"/>
                <a:ea typeface="Calibri"/>
                <a:cs typeface="Arial"/>
              </a:rPr>
              <a:t>insights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to</a:t>
            </a:r>
            <a:r>
              <a:rPr lang="de-DE" dirty="0">
                <a:latin typeface="Arial"/>
                <a:ea typeface="Calibri"/>
                <a:cs typeface="Arial"/>
              </a:rPr>
              <a:t> </a:t>
            </a:r>
            <a:r>
              <a:rPr lang="de-DE" dirty="0" err="1">
                <a:latin typeface="Arial"/>
                <a:ea typeface="Calibri"/>
                <a:cs typeface="Arial"/>
              </a:rPr>
              <a:t>accelerate</a:t>
            </a:r>
            <a:r>
              <a:rPr lang="de-DE" dirty="0">
                <a:latin typeface="Arial"/>
                <a:ea typeface="Calibri"/>
                <a:cs typeface="Arial"/>
              </a:rPr>
              <a:t>.</a:t>
            </a:r>
            <a:endParaRPr lang="de-DE" dirty="0">
              <a:latin typeface="Arial"/>
              <a:cs typeface="Arial" panose="020B0604020202020204" pitchFamily="34" charset="0"/>
            </a:endParaRPr>
          </a:p>
          <a:p>
            <a:pPr algn="ctr"/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89EEB23-8A1E-5890-FFC6-507942A10224}"/>
              </a:ext>
            </a:extLst>
          </p:cNvPr>
          <p:cNvSpPr/>
          <p:nvPr/>
        </p:nvSpPr>
        <p:spPr>
          <a:xfrm>
            <a:off x="3549190" y="5184000"/>
            <a:ext cx="972000" cy="97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Grafik 13" descr="Offene Hand Silhouette">
            <a:extLst>
              <a:ext uri="{FF2B5EF4-FFF2-40B4-BE49-F238E27FC236}">
                <a16:creationId xmlns:a16="http://schemas.microsoft.com/office/drawing/2014/main" id="{51879AEE-F83F-2EFB-24AF-E5A897257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0000" y="5220000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4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Macintosh PowerPoint</Application>
  <PresentationFormat>Breitbild</PresentationFormat>
  <Paragraphs>97</Paragraphs>
  <Slides>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SolarInSight</vt:lpstr>
      <vt:lpstr>The Company: Google </vt:lpstr>
      <vt:lpstr>Case Description</vt:lpstr>
      <vt:lpstr>The Data</vt:lpstr>
      <vt:lpstr>Our Approach</vt:lpstr>
      <vt:lpstr>Methods</vt:lpstr>
      <vt:lpstr>Results</vt:lpstr>
      <vt:lpstr>PowerPoint-Präsentation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insight</dc:title>
  <dc:creator>Carolin Flosdorf</dc:creator>
  <cp:lastModifiedBy>Carolin Flosdorf</cp:lastModifiedBy>
  <cp:revision>3</cp:revision>
  <dcterms:created xsi:type="dcterms:W3CDTF">2023-06-07T21:10:06Z</dcterms:created>
  <dcterms:modified xsi:type="dcterms:W3CDTF">2023-06-16T14:30:22Z</dcterms:modified>
</cp:coreProperties>
</file>